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63" r:id="rId4"/>
  </p:sldMasterIdLst>
  <p:notesMasterIdLst>
    <p:notesMasterId r:id="rId20"/>
  </p:notesMasterIdLst>
  <p:handoutMasterIdLst>
    <p:handoutMasterId r:id="rId21"/>
  </p:handoutMasterIdLst>
  <p:sldIdLst>
    <p:sldId id="316" r:id="rId5"/>
    <p:sldId id="290" r:id="rId6"/>
    <p:sldId id="313" r:id="rId7"/>
    <p:sldId id="309" r:id="rId8"/>
    <p:sldId id="318" r:id="rId9"/>
    <p:sldId id="294" r:id="rId10"/>
    <p:sldId id="295" r:id="rId11"/>
    <p:sldId id="296" r:id="rId12"/>
    <p:sldId id="297" r:id="rId13"/>
    <p:sldId id="292" r:id="rId14"/>
    <p:sldId id="302" r:id="rId15"/>
    <p:sldId id="303" r:id="rId16"/>
    <p:sldId id="304" r:id="rId17"/>
    <p:sldId id="317" r:id="rId18"/>
    <p:sldId id="31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D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ACA"/>
          </a:solidFill>
        </a:fill>
      </a:tcStyle>
    </a:wholeTbl>
    <a:band2H>
      <a:tcTxStyle/>
      <a:tcStyle>
        <a:tcBdr/>
        <a:fill>
          <a:solidFill>
            <a:srgbClr val="F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/>
      <a:tcStyle>
        <a:tcBdr/>
        <a:fill>
          <a:solidFill>
            <a:srgbClr val="F0ED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/>
      <a:tcStyle>
        <a:tcBdr/>
        <a:fill>
          <a:solidFill>
            <a:srgbClr val="ED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5561" autoAdjust="0"/>
  </p:normalViewPr>
  <p:slideViewPr>
    <p:cSldViewPr snapToGrid="0" snapToObjects="1">
      <p:cViewPr varScale="1">
        <p:scale>
          <a:sx n="52" d="100"/>
          <a:sy n="52" d="100"/>
        </p:scale>
        <p:origin x="29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76" y="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43A36-557D-4CDA-8018-9D9BFE0E4A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40F5A-1254-43EA-9EC9-DA8808AB8937}">
      <dgm:prSet/>
      <dgm:spPr/>
      <dgm:t>
        <a:bodyPr/>
        <a:lstStyle/>
        <a:p>
          <a:r>
            <a:rPr lang="en-US"/>
            <a:t>RACQUET LENGTH:</a:t>
          </a:r>
        </a:p>
      </dgm:t>
    </dgm:pt>
    <dgm:pt modelId="{A77423FE-8E52-4090-BD72-605249302CC1}" type="parTrans" cxnId="{7B3BBE97-14DA-42F2-8503-8F5BE93B47FE}">
      <dgm:prSet/>
      <dgm:spPr/>
      <dgm:t>
        <a:bodyPr/>
        <a:lstStyle/>
        <a:p>
          <a:endParaRPr lang="en-US"/>
        </a:p>
      </dgm:t>
    </dgm:pt>
    <dgm:pt modelId="{9BEB4FAB-EB87-4E3B-9D33-ADC3985A9420}" type="sibTrans" cxnId="{7B3BBE97-14DA-42F2-8503-8F5BE93B47FE}">
      <dgm:prSet/>
      <dgm:spPr/>
      <dgm:t>
        <a:bodyPr/>
        <a:lstStyle/>
        <a:p>
          <a:endParaRPr lang="en-US"/>
        </a:p>
      </dgm:t>
    </dgm:pt>
    <dgm:pt modelId="{E8F507AB-F2F0-4393-B7C3-6CEE40D329F7}">
      <dgm:prSet/>
      <dgm:spPr/>
      <dgm:t>
        <a:bodyPr/>
        <a:lstStyle/>
        <a:p>
          <a:r>
            <a:rPr lang="en-US"/>
            <a:t>Maximum 22” –Squash 57</a:t>
          </a:r>
        </a:p>
      </dgm:t>
    </dgm:pt>
    <dgm:pt modelId="{D483E68D-A899-40A6-88CD-DCA089DE095F}" type="parTrans" cxnId="{C6A9D1EF-B597-48EF-A044-ABE225A9B022}">
      <dgm:prSet/>
      <dgm:spPr/>
      <dgm:t>
        <a:bodyPr/>
        <a:lstStyle/>
        <a:p>
          <a:endParaRPr lang="en-US"/>
        </a:p>
      </dgm:t>
    </dgm:pt>
    <dgm:pt modelId="{528470B5-414E-4097-8507-38E49D94F92F}" type="sibTrans" cxnId="{C6A9D1EF-B597-48EF-A044-ABE225A9B022}">
      <dgm:prSet/>
      <dgm:spPr/>
      <dgm:t>
        <a:bodyPr/>
        <a:lstStyle/>
        <a:p>
          <a:endParaRPr lang="en-US"/>
        </a:p>
      </dgm:t>
    </dgm:pt>
    <dgm:pt modelId="{D8963221-2006-48A1-80CA-1634FC2F78E2}">
      <dgm:prSet/>
      <dgm:spPr/>
      <dgm:t>
        <a:bodyPr/>
        <a:lstStyle/>
        <a:p>
          <a:r>
            <a:rPr lang="en-US" dirty="0"/>
            <a:t>Maximum 27”- Squash</a:t>
          </a:r>
        </a:p>
      </dgm:t>
    </dgm:pt>
    <dgm:pt modelId="{6EE45AA7-C569-452C-BEF1-18F2B1E72C19}" type="parTrans" cxnId="{95A7F141-4B0D-426D-8A72-B6BCD02849FF}">
      <dgm:prSet/>
      <dgm:spPr/>
      <dgm:t>
        <a:bodyPr/>
        <a:lstStyle/>
        <a:p>
          <a:endParaRPr lang="en-US"/>
        </a:p>
      </dgm:t>
    </dgm:pt>
    <dgm:pt modelId="{BFF87C0B-FA99-419A-B6D7-68A7A67D419E}" type="sibTrans" cxnId="{95A7F141-4B0D-426D-8A72-B6BCD02849FF}">
      <dgm:prSet/>
      <dgm:spPr/>
      <dgm:t>
        <a:bodyPr/>
        <a:lstStyle/>
        <a:p>
          <a:endParaRPr lang="en-US"/>
        </a:p>
      </dgm:t>
    </dgm:pt>
    <dgm:pt modelId="{A8A0B01F-FF3E-7144-83ED-3B772D1C94A2}" type="pres">
      <dgm:prSet presAssocID="{8A343A36-557D-4CDA-8018-9D9BFE0E4AD7}" presName="cycle" presStyleCnt="0">
        <dgm:presLayoutVars>
          <dgm:dir/>
          <dgm:resizeHandles val="exact"/>
        </dgm:presLayoutVars>
      </dgm:prSet>
      <dgm:spPr/>
    </dgm:pt>
    <dgm:pt modelId="{4067105C-071D-C741-9627-5BE9B9A9A023}" type="pres">
      <dgm:prSet presAssocID="{34140F5A-1254-43EA-9EC9-DA8808AB8937}" presName="dummy" presStyleCnt="0"/>
      <dgm:spPr/>
    </dgm:pt>
    <dgm:pt modelId="{AC9CB80F-8F99-D145-BF9A-082359A027E9}" type="pres">
      <dgm:prSet presAssocID="{34140F5A-1254-43EA-9EC9-DA8808AB8937}" presName="node" presStyleLbl="revTx" presStyleIdx="0" presStyleCnt="3">
        <dgm:presLayoutVars>
          <dgm:bulletEnabled val="1"/>
        </dgm:presLayoutVars>
      </dgm:prSet>
      <dgm:spPr/>
    </dgm:pt>
    <dgm:pt modelId="{C0730FE3-0311-2B4A-A957-FB6CFA34A995}" type="pres">
      <dgm:prSet presAssocID="{9BEB4FAB-EB87-4E3B-9D33-ADC3985A9420}" presName="sibTrans" presStyleLbl="node1" presStyleIdx="0" presStyleCnt="3"/>
      <dgm:spPr/>
    </dgm:pt>
    <dgm:pt modelId="{486084FD-C83B-AF40-B965-2C05A58F76F7}" type="pres">
      <dgm:prSet presAssocID="{E8F507AB-F2F0-4393-B7C3-6CEE40D329F7}" presName="dummy" presStyleCnt="0"/>
      <dgm:spPr/>
    </dgm:pt>
    <dgm:pt modelId="{27A01F2E-3E77-4248-97DF-8D9BDD1DADFF}" type="pres">
      <dgm:prSet presAssocID="{E8F507AB-F2F0-4393-B7C3-6CEE40D329F7}" presName="node" presStyleLbl="revTx" presStyleIdx="1" presStyleCnt="3">
        <dgm:presLayoutVars>
          <dgm:bulletEnabled val="1"/>
        </dgm:presLayoutVars>
      </dgm:prSet>
      <dgm:spPr/>
    </dgm:pt>
    <dgm:pt modelId="{5B257902-5ED0-9B4D-88EA-A3AB727859DE}" type="pres">
      <dgm:prSet presAssocID="{528470B5-414E-4097-8507-38E49D94F92F}" presName="sibTrans" presStyleLbl="node1" presStyleIdx="1" presStyleCnt="3"/>
      <dgm:spPr/>
    </dgm:pt>
    <dgm:pt modelId="{50FB2B95-2538-C640-892F-5FFDF9E7F00D}" type="pres">
      <dgm:prSet presAssocID="{D8963221-2006-48A1-80CA-1634FC2F78E2}" presName="dummy" presStyleCnt="0"/>
      <dgm:spPr/>
    </dgm:pt>
    <dgm:pt modelId="{F0E98998-94FD-8A40-B15F-10C77C47E1E8}" type="pres">
      <dgm:prSet presAssocID="{D8963221-2006-48A1-80CA-1634FC2F78E2}" presName="node" presStyleLbl="revTx" presStyleIdx="2" presStyleCnt="3">
        <dgm:presLayoutVars>
          <dgm:bulletEnabled val="1"/>
        </dgm:presLayoutVars>
      </dgm:prSet>
      <dgm:spPr/>
    </dgm:pt>
    <dgm:pt modelId="{C7D9D1DB-F92C-D24A-A798-F04E74845495}" type="pres">
      <dgm:prSet presAssocID="{BFF87C0B-FA99-419A-B6D7-68A7A67D419E}" presName="sibTrans" presStyleLbl="node1" presStyleIdx="2" presStyleCnt="3"/>
      <dgm:spPr/>
    </dgm:pt>
  </dgm:ptLst>
  <dgm:cxnLst>
    <dgm:cxn modelId="{95A7F141-4B0D-426D-8A72-B6BCD02849FF}" srcId="{8A343A36-557D-4CDA-8018-9D9BFE0E4AD7}" destId="{D8963221-2006-48A1-80CA-1634FC2F78E2}" srcOrd="2" destOrd="0" parTransId="{6EE45AA7-C569-452C-BEF1-18F2B1E72C19}" sibTransId="{BFF87C0B-FA99-419A-B6D7-68A7A67D419E}"/>
    <dgm:cxn modelId="{2DD01B42-9FD7-394E-859B-C2B9EFE329B7}" type="presOf" srcId="{E8F507AB-F2F0-4393-B7C3-6CEE40D329F7}" destId="{27A01F2E-3E77-4248-97DF-8D9BDD1DADFF}" srcOrd="0" destOrd="0" presId="urn:microsoft.com/office/officeart/2005/8/layout/cycle1"/>
    <dgm:cxn modelId="{F7B77F44-AE36-AA41-816A-4AFB0FDA6C5B}" type="presOf" srcId="{BFF87C0B-FA99-419A-B6D7-68A7A67D419E}" destId="{C7D9D1DB-F92C-D24A-A798-F04E74845495}" srcOrd="0" destOrd="0" presId="urn:microsoft.com/office/officeart/2005/8/layout/cycle1"/>
    <dgm:cxn modelId="{F6ED4853-FB07-0F48-B153-E6EC830DAC5C}" type="presOf" srcId="{D8963221-2006-48A1-80CA-1634FC2F78E2}" destId="{F0E98998-94FD-8A40-B15F-10C77C47E1E8}" srcOrd="0" destOrd="0" presId="urn:microsoft.com/office/officeart/2005/8/layout/cycle1"/>
    <dgm:cxn modelId="{8C54EC56-00C6-F443-827F-D131200F408C}" type="presOf" srcId="{34140F5A-1254-43EA-9EC9-DA8808AB8937}" destId="{AC9CB80F-8F99-D145-BF9A-082359A027E9}" srcOrd="0" destOrd="0" presId="urn:microsoft.com/office/officeart/2005/8/layout/cycle1"/>
    <dgm:cxn modelId="{7B3BBE97-14DA-42F2-8503-8F5BE93B47FE}" srcId="{8A343A36-557D-4CDA-8018-9D9BFE0E4AD7}" destId="{34140F5A-1254-43EA-9EC9-DA8808AB8937}" srcOrd="0" destOrd="0" parTransId="{A77423FE-8E52-4090-BD72-605249302CC1}" sibTransId="{9BEB4FAB-EB87-4E3B-9D33-ADC3985A9420}"/>
    <dgm:cxn modelId="{7A4C3EC3-75B4-4348-BCBF-254B325AB18F}" type="presOf" srcId="{528470B5-414E-4097-8507-38E49D94F92F}" destId="{5B257902-5ED0-9B4D-88EA-A3AB727859DE}" srcOrd="0" destOrd="0" presId="urn:microsoft.com/office/officeart/2005/8/layout/cycle1"/>
    <dgm:cxn modelId="{2675D9C7-443D-724F-95D4-D0D762F98284}" type="presOf" srcId="{8A343A36-557D-4CDA-8018-9D9BFE0E4AD7}" destId="{A8A0B01F-FF3E-7144-83ED-3B772D1C94A2}" srcOrd="0" destOrd="0" presId="urn:microsoft.com/office/officeart/2005/8/layout/cycle1"/>
    <dgm:cxn modelId="{8F2BE6CF-766A-994D-AC04-F180BD4CE627}" type="presOf" srcId="{9BEB4FAB-EB87-4E3B-9D33-ADC3985A9420}" destId="{C0730FE3-0311-2B4A-A957-FB6CFA34A995}" srcOrd="0" destOrd="0" presId="urn:microsoft.com/office/officeart/2005/8/layout/cycle1"/>
    <dgm:cxn modelId="{C6A9D1EF-B597-48EF-A044-ABE225A9B022}" srcId="{8A343A36-557D-4CDA-8018-9D9BFE0E4AD7}" destId="{E8F507AB-F2F0-4393-B7C3-6CEE40D329F7}" srcOrd="1" destOrd="0" parTransId="{D483E68D-A899-40A6-88CD-DCA089DE095F}" sibTransId="{528470B5-414E-4097-8507-38E49D94F92F}"/>
    <dgm:cxn modelId="{29373ED1-C40B-A74D-8B15-02D432DA8765}" type="presParOf" srcId="{A8A0B01F-FF3E-7144-83ED-3B772D1C94A2}" destId="{4067105C-071D-C741-9627-5BE9B9A9A023}" srcOrd="0" destOrd="0" presId="urn:microsoft.com/office/officeart/2005/8/layout/cycle1"/>
    <dgm:cxn modelId="{155F0A89-3BDC-8741-BF85-272136A0A73B}" type="presParOf" srcId="{A8A0B01F-FF3E-7144-83ED-3B772D1C94A2}" destId="{AC9CB80F-8F99-D145-BF9A-082359A027E9}" srcOrd="1" destOrd="0" presId="urn:microsoft.com/office/officeart/2005/8/layout/cycle1"/>
    <dgm:cxn modelId="{9A41CF95-7770-E843-BD3E-C4377D5FA529}" type="presParOf" srcId="{A8A0B01F-FF3E-7144-83ED-3B772D1C94A2}" destId="{C0730FE3-0311-2B4A-A957-FB6CFA34A995}" srcOrd="2" destOrd="0" presId="urn:microsoft.com/office/officeart/2005/8/layout/cycle1"/>
    <dgm:cxn modelId="{D4DEC1C8-8E29-124B-BB0D-9C5816B25BAA}" type="presParOf" srcId="{A8A0B01F-FF3E-7144-83ED-3B772D1C94A2}" destId="{486084FD-C83B-AF40-B965-2C05A58F76F7}" srcOrd="3" destOrd="0" presId="urn:microsoft.com/office/officeart/2005/8/layout/cycle1"/>
    <dgm:cxn modelId="{11829787-54C3-B842-B1F5-478F56132AF2}" type="presParOf" srcId="{A8A0B01F-FF3E-7144-83ED-3B772D1C94A2}" destId="{27A01F2E-3E77-4248-97DF-8D9BDD1DADFF}" srcOrd="4" destOrd="0" presId="urn:microsoft.com/office/officeart/2005/8/layout/cycle1"/>
    <dgm:cxn modelId="{C7885B6B-FE46-844B-9045-2DE34732D6CD}" type="presParOf" srcId="{A8A0B01F-FF3E-7144-83ED-3B772D1C94A2}" destId="{5B257902-5ED0-9B4D-88EA-A3AB727859DE}" srcOrd="5" destOrd="0" presId="urn:microsoft.com/office/officeart/2005/8/layout/cycle1"/>
    <dgm:cxn modelId="{B948319E-EDF8-BD4A-96C5-D1CF0AF57F2C}" type="presParOf" srcId="{A8A0B01F-FF3E-7144-83ED-3B772D1C94A2}" destId="{50FB2B95-2538-C640-892F-5FFDF9E7F00D}" srcOrd="6" destOrd="0" presId="urn:microsoft.com/office/officeart/2005/8/layout/cycle1"/>
    <dgm:cxn modelId="{D297D619-46A6-504B-B87B-FFF6C099138A}" type="presParOf" srcId="{A8A0B01F-FF3E-7144-83ED-3B772D1C94A2}" destId="{F0E98998-94FD-8A40-B15F-10C77C47E1E8}" srcOrd="7" destOrd="0" presId="urn:microsoft.com/office/officeart/2005/8/layout/cycle1"/>
    <dgm:cxn modelId="{161ED5AA-2E56-F448-AA96-67A07FC3B873}" type="presParOf" srcId="{A8A0B01F-FF3E-7144-83ED-3B772D1C94A2}" destId="{C7D9D1DB-F92C-D24A-A798-F04E7484549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CB80F-8F99-D145-BF9A-082359A027E9}">
      <dsp:nvSpPr>
        <dsp:cNvPr id="0" name=""/>
        <dsp:cNvSpPr/>
      </dsp:nvSpPr>
      <dsp:spPr>
        <a:xfrm>
          <a:off x="3479300" y="349658"/>
          <a:ext cx="1781188" cy="178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RACQUET LENGTH:</a:t>
          </a:r>
        </a:p>
      </dsp:txBody>
      <dsp:txXfrm>
        <a:off x="3479300" y="349658"/>
        <a:ext cx="1781188" cy="1781188"/>
      </dsp:txXfrm>
    </dsp:sp>
    <dsp:sp modelId="{C0730FE3-0311-2B4A-A957-FB6CFA34A995}">
      <dsp:nvSpPr>
        <dsp:cNvPr id="0" name=""/>
        <dsp:cNvSpPr/>
      </dsp:nvSpPr>
      <dsp:spPr>
        <a:xfrm>
          <a:off x="766841" y="-634"/>
          <a:ext cx="4211001" cy="4211001"/>
        </a:xfrm>
        <a:prstGeom prst="circularArrow">
          <a:avLst>
            <a:gd name="adj1" fmla="val 8248"/>
            <a:gd name="adj2" fmla="val 576095"/>
            <a:gd name="adj3" fmla="val 2963956"/>
            <a:gd name="adj4" fmla="val 51655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1F2E-3E77-4248-97DF-8D9BDD1DADFF}">
      <dsp:nvSpPr>
        <dsp:cNvPr id="0" name=""/>
        <dsp:cNvSpPr/>
      </dsp:nvSpPr>
      <dsp:spPr>
        <a:xfrm>
          <a:off x="1981748" y="2943495"/>
          <a:ext cx="1781188" cy="178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Maximum 22” –Squash 57</a:t>
          </a:r>
        </a:p>
      </dsp:txBody>
      <dsp:txXfrm>
        <a:off x="1981748" y="2943495"/>
        <a:ext cx="1781188" cy="1781188"/>
      </dsp:txXfrm>
    </dsp:sp>
    <dsp:sp modelId="{5B257902-5ED0-9B4D-88EA-A3AB727859DE}">
      <dsp:nvSpPr>
        <dsp:cNvPr id="0" name=""/>
        <dsp:cNvSpPr/>
      </dsp:nvSpPr>
      <dsp:spPr>
        <a:xfrm>
          <a:off x="766841" y="-634"/>
          <a:ext cx="4211001" cy="4211001"/>
        </a:xfrm>
        <a:prstGeom prst="circularArrow">
          <a:avLst>
            <a:gd name="adj1" fmla="val 8248"/>
            <a:gd name="adj2" fmla="val 576095"/>
            <a:gd name="adj3" fmla="val 10172249"/>
            <a:gd name="adj4" fmla="val 7259949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98998-94FD-8A40-B15F-10C77C47E1E8}">
      <dsp:nvSpPr>
        <dsp:cNvPr id="0" name=""/>
        <dsp:cNvSpPr/>
      </dsp:nvSpPr>
      <dsp:spPr>
        <a:xfrm>
          <a:off x="484195" y="349658"/>
          <a:ext cx="1781188" cy="1781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Maximum 27”- Squash</a:t>
          </a:r>
        </a:p>
      </dsp:txBody>
      <dsp:txXfrm>
        <a:off x="484195" y="349658"/>
        <a:ext cx="1781188" cy="1781188"/>
      </dsp:txXfrm>
    </dsp:sp>
    <dsp:sp modelId="{C7D9D1DB-F92C-D24A-A798-F04E74845495}">
      <dsp:nvSpPr>
        <dsp:cNvPr id="0" name=""/>
        <dsp:cNvSpPr/>
      </dsp:nvSpPr>
      <dsp:spPr>
        <a:xfrm>
          <a:off x="766841" y="-634"/>
          <a:ext cx="4211001" cy="4211001"/>
        </a:xfrm>
        <a:prstGeom prst="circularArrow">
          <a:avLst>
            <a:gd name="adj1" fmla="val 8248"/>
            <a:gd name="adj2" fmla="val 576095"/>
            <a:gd name="adj3" fmla="val 16856814"/>
            <a:gd name="adj4" fmla="val 14967090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BE62D-CD9D-499F-8F98-917DC064A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0AC7A-4D4C-42F0-9895-8848CDB6F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2B209-B42C-44B0-8FEF-474F77677C9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978E5-1FB2-43CB-9819-BF71EF6825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F03E-C14E-4279-BA70-4CC44C22D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C296-3853-40DD-88AD-2FC2B1C3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0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0" name="Shape 6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7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D187A4-1D72-452E-AA82-9776DA2B501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617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quash57.ca/" TargetMode="External"/><Relationship Id="rId3" Type="http://schemas.openxmlformats.org/officeDocument/2006/relationships/hyperlink" Target="http://www.youtube.com/watch?v=yJsF7P76Y90" TargetMode="External"/><Relationship Id="rId7" Type="http://schemas.openxmlformats.org/officeDocument/2006/relationships/hyperlink" Target="http://www.englandsquash.com/squash57" TargetMode="External"/><Relationship Id="rId2" Type="http://schemas.openxmlformats.org/officeDocument/2006/relationships/hyperlink" Target="https://www.youtube.com/watch?v=RA463ZYJSG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rldsquash.org/57-rules-poster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www.worldsquash.org/squash-57/squash-57-rules/" TargetMode="External"/><Relationship Id="rId10" Type="http://schemas.openxmlformats.org/officeDocument/2006/relationships/hyperlink" Target="http://www.facebook.com/groups/447929139060327" TargetMode="External"/><Relationship Id="rId4" Type="http://schemas.openxmlformats.org/officeDocument/2006/relationships/hyperlink" Target="http://www.youtube.com/watch?v=c_iV2b6hWz8" TargetMode="External"/><Relationship Id="rId9" Type="http://schemas.openxmlformats.org/officeDocument/2006/relationships/hyperlink" Target="http://www.youtube.com/c/Squash57WS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417728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3D60B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4F6691C-559A-1209-61E8-28677396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4" y="1542863"/>
            <a:ext cx="3527322" cy="37633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8C3F280-4F7A-4FCF-9DC8-DDA3B6A05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418" y="480060"/>
            <a:ext cx="6798571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3D60B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4" descr="Picture 164">
            <a:extLst>
              <a:ext uri="{FF2B5EF4-FFF2-40B4-BE49-F238E27FC236}">
                <a16:creationId xmlns:a16="http://schemas.microsoft.com/office/drawing/2014/main" id="{1DCB0AB0-0842-3955-0D42-8C5A7520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657" y="2054869"/>
            <a:ext cx="6190491" cy="27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7217032" y="-322079"/>
            <a:ext cx="4291913" cy="179897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</a:rPr>
              <a:t>Why Squash57?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EB2D2C2-7905-41EE-AD7A-B8E6C4C561FF}"/>
              </a:ext>
            </a:extLst>
          </p:cNvPr>
          <p:cNvSpPr txBox="1"/>
          <p:nvPr/>
        </p:nvSpPr>
        <p:spPr>
          <a:xfrm>
            <a:off x="4387515" y="2022601"/>
            <a:ext cx="7161017" cy="41543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458788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spc="-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20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130180-1CDC-B7EA-11C3-023B00587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50" y="1130752"/>
            <a:ext cx="9295657" cy="5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140478" y="295668"/>
            <a:ext cx="8504644" cy="73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Current situation in Canada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A061C-9684-43B6-BF87-D71CED548651}"/>
              </a:ext>
            </a:extLst>
          </p:cNvPr>
          <p:cNvSpPr txBox="1"/>
          <p:nvPr/>
        </p:nvSpPr>
        <p:spPr>
          <a:xfrm>
            <a:off x="1939418" y="906065"/>
            <a:ext cx="724162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SOFTBALL DOUBLES COURTS IN CANADA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Trebuchet MS" panose="020B0703020202090204" pitchFamily="34" charset="0"/>
              <a:sym typeface="Helvetica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F53C3AA-5A48-4484-BB33-7CC6E0E47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80" y="1275393"/>
            <a:ext cx="8641819" cy="54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140478" y="295668"/>
            <a:ext cx="8504644" cy="73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Current situation in Canada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A061C-9684-43B6-BF87-D71CED548651}"/>
              </a:ext>
            </a:extLst>
          </p:cNvPr>
          <p:cNvSpPr txBox="1"/>
          <p:nvPr/>
        </p:nvSpPr>
        <p:spPr>
          <a:xfrm>
            <a:off x="1939418" y="906065"/>
            <a:ext cx="724162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HARDBALL DOUBLES COURTS IN CANADA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Trebuchet MS" panose="020B070302020209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8192F-AACB-4A7B-949B-2C3C540C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80" y="1275393"/>
            <a:ext cx="8622319" cy="53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260686" y="295668"/>
            <a:ext cx="8384436" cy="73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 Member Facilities in Ontario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A2B00C9-2417-535C-D729-5B9DE04E8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68" y="922496"/>
            <a:ext cx="9476664" cy="57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 flipH="1">
            <a:off x="3210339" y="198783"/>
            <a:ext cx="10565818" cy="19076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WSF SQUASH 57 Commission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EB2D2C2-7905-41EE-AD7A-B8E6C4C561FF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 sz="2800" spc="-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B073D-A781-14D3-A350-A83CCAF8CC3C}"/>
              </a:ext>
            </a:extLst>
          </p:cNvPr>
          <p:cNvSpPr txBox="1"/>
          <p:nvPr/>
        </p:nvSpPr>
        <p:spPr>
          <a:xfrm>
            <a:off x="7891669" y="2663687"/>
            <a:ext cx="35352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CHAIR-Patrick Osborn (ENG)</a:t>
            </a:r>
          </a:p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Tim </a:t>
            </a:r>
            <a:r>
              <a:rPr lang="en-US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Baghurst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(USA)</a:t>
            </a:r>
          </a:p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John Cordeaux (ENG)</a:t>
            </a:r>
          </a:p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Mark Fuller (ENG)</a:t>
            </a:r>
          </a:p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Lolly Gillen (CDN) 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www.worldsquash.org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E7CF32-B576-F549-83D8-CBEB0EFFA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5" y="942109"/>
            <a:ext cx="7063372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185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083365" y="397042"/>
            <a:ext cx="10539140" cy="97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SQUASH 57 Online Resources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46505D8-E735-46E8-9B65-9D227120B667}"/>
              </a:ext>
            </a:extLst>
          </p:cNvPr>
          <p:cNvSpPr txBox="1">
            <a:spLocks noChangeAspect="1"/>
          </p:cNvSpPr>
          <p:nvPr/>
        </p:nvSpPr>
        <p:spPr>
          <a:xfrm>
            <a:off x="1151525" y="1252330"/>
            <a:ext cx="10646897" cy="5310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noAutofit/>
          </a:bodyPr>
          <a:lstStyle/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Intro to SQUASH57																					</a:t>
            </a:r>
            <a:r>
              <a:rPr lang="en-CA" sz="2400" u="sng" dirty="0">
                <a:solidFill>
                  <a:schemeClr val="tx2">
                    <a:lumMod val="90000"/>
                  </a:schemeClr>
                </a:solidFill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www.youtube.com/watch?v=RA463ZYJSGo</a:t>
            </a:r>
            <a:r>
              <a:rPr lang="en-CA" sz="24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 </a:t>
            </a: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CA" sz="2400" b="1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Intro to SINGLES</a:t>
            </a:r>
            <a:r>
              <a:rPr lang="en-CA" sz="24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																										</a:t>
            </a:r>
            <a:r>
              <a:rPr lang="en-CA" sz="2200" dirty="0">
                <a:solidFill>
                  <a:schemeClr val="tx2">
                    <a:lumMod val="90000"/>
                  </a:schemeClr>
                </a:solidFill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www.youtube.com/watch?v=yJsF7P76Y90</a:t>
            </a:r>
            <a:r>
              <a:rPr lang="en-CA" sz="22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	</a:t>
            </a:r>
            <a:r>
              <a:rPr lang="en-CA" sz="20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					</a:t>
            </a:r>
            <a:r>
              <a:rPr lang="en-CA" sz="24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																	 </a:t>
            </a: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CA" sz="2400" b="1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Intro to DOUBLES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sym typeface="Trebuchet MS"/>
              </a:rPr>
              <a:t>																								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www.youtube.com/watch?v=c_iV2b6hWz8</a:t>
            </a:r>
            <a:endParaRPr lang="en-US" sz="2400" dirty="0">
              <a:solidFill>
                <a:schemeClr val="tx2">
                  <a:lumMod val="90000"/>
                </a:schemeClr>
              </a:solidFill>
              <a:sym typeface="Trebuchet MS"/>
            </a:endParaRP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2200" dirty="0">
              <a:solidFill>
                <a:schemeClr val="tx2">
                  <a:lumMod val="90000"/>
                </a:schemeClr>
              </a:solidFill>
            </a:endParaRP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Detailed Rules:																									 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www.worldsquash.org/squash-57/squash-57-rules/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Rules Poster: 																												 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www.worldsquash.org/57-rules-poster/</a:t>
            </a:r>
            <a:endParaRPr lang="en-US" sz="2200" dirty="0">
              <a:solidFill>
                <a:schemeClr val="tx2">
                  <a:lumMod val="90000"/>
                </a:schemeClr>
              </a:solidFill>
            </a:endParaRP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England Squash: 																						 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www.englandsquash.com/squash57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Squash57 Canada: 																		   </a:t>
            </a:r>
            <a:r>
              <a:rPr lang="en-US" sz="2200" u="sng" dirty="0">
                <a:solidFill>
                  <a:schemeClr val="tx2">
                    <a:lumMod val="9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www.squash57.ca</a:t>
            </a:r>
            <a:r>
              <a:rPr lang="en-US" sz="2200" u="sng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	</a:t>
            </a:r>
            <a:endParaRPr lang="en-US" sz="2200" i="1" dirty="0">
              <a:solidFill>
                <a:schemeClr val="tx2">
                  <a:lumMod val="90000"/>
                </a:schemeClr>
              </a:solidFill>
            </a:endParaRP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Squash57 YouTube channel	:		 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www.youtube.com/c/Squash57WSF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marL="1588" defTabSz="72000"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300" b="1" dirty="0">
                <a:solidFill>
                  <a:schemeClr val="tx2">
                    <a:lumMod val="90000"/>
                  </a:schemeClr>
                </a:solidFill>
              </a:rPr>
              <a:t>Squash57 Facebook page:						 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www.facebook.com/groups/447929139060327</a:t>
            </a:r>
            <a:endParaRPr lang="en-US" sz="2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" name="Picture 164" descr="Picture 164">
            <a:extLst>
              <a:ext uri="{FF2B5EF4-FFF2-40B4-BE49-F238E27FC236}">
                <a16:creationId xmlns:a16="http://schemas.microsoft.com/office/drawing/2014/main" id="{63209DA7-2EBE-5504-7670-242257A8D4EE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8000"/>
          </a:blip>
          <a:stretch>
            <a:fillRect/>
          </a:stretch>
        </p:blipFill>
        <p:spPr>
          <a:xfrm>
            <a:off x="24000" y="1276126"/>
            <a:ext cx="12168000" cy="5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353787" y="1"/>
            <a:ext cx="8291334" cy="103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Presented by				 	  	Guest Speaker 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B6CE8-194A-4866-AAE1-0256FD20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86" y="842677"/>
            <a:ext cx="2131332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3EA8F2-32E7-4057-845C-90BED22CCEAE}"/>
              </a:ext>
            </a:extLst>
          </p:cNvPr>
          <p:cNvSpPr/>
          <p:nvPr/>
        </p:nvSpPr>
        <p:spPr>
          <a:xfrm flipH="1">
            <a:off x="6495803" y="3916017"/>
            <a:ext cx="41801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1" spc="-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Pete Goodings, AB</a:t>
            </a:r>
          </a:p>
          <a:p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Head Squash Professional &amp; </a:t>
            </a:r>
          </a:p>
          <a:p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Squash Manager - Royal </a:t>
            </a:r>
            <a:r>
              <a:rPr lang="en-CA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Glenora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en-CA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Level 3 Professional Coach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Squash57-2014 England Nationals 45's Finalist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4x National RAP Singles Champion (1999-2003)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England Home International Masters Team (2005)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2022 Canadian Men’s 50+ Singles Finalist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Physical Training Instructor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Applied Sports Psychology Practitioner</a:t>
            </a:r>
          </a:p>
          <a:p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702C4-F62C-4253-A88A-735B810C9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57" y="917515"/>
            <a:ext cx="1909326" cy="258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F7B886-BB09-4554-BED1-D6B472136078}"/>
              </a:ext>
            </a:extLst>
          </p:cNvPr>
          <p:cNvSpPr/>
          <p:nvPr/>
        </p:nvSpPr>
        <p:spPr>
          <a:xfrm>
            <a:off x="1255077" y="3916017"/>
            <a:ext cx="3903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Lolly Gillen, 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Secretary General, </a:t>
            </a:r>
          </a:p>
          <a:p>
            <a:r>
              <a:rPr lang="en-US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 American Squash Federation </a:t>
            </a:r>
            <a:endParaRPr lang="en-US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WSF Squash57 Commission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WSF Para-Squash Commission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WSF Inclusivity &amp; Diversity </a:t>
            </a:r>
          </a:p>
          <a:p>
            <a:r>
              <a:rPr lang="en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Working Group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2013-18 Past President of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Squash Canada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Co-founder Canadian Inclusivity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Squash Program</a:t>
            </a:r>
          </a:p>
        </p:txBody>
      </p:sp>
    </p:spTree>
    <p:extLst>
      <p:ext uri="{BB962C8B-B14F-4D97-AF65-F5344CB8AC3E}">
        <p14:creationId xmlns:p14="http://schemas.microsoft.com/office/powerpoint/2010/main" val="39029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6448926" y="444500"/>
            <a:ext cx="4923923" cy="25206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15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j-ea"/>
                <a:cs typeface="+mj-cs"/>
              </a:rPr>
              <a:t>Why Squash57?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2F054-6CF0-4094-9A1D-60A493CF8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120"/>
          <a:stretch/>
        </p:blipFill>
        <p:spPr>
          <a:xfrm>
            <a:off x="0" y="-192504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46505D8-E735-46E8-9B65-9D227120B667}"/>
              </a:ext>
            </a:extLst>
          </p:cNvPr>
          <p:cNvSpPr txBox="1">
            <a:spLocks noChangeAspect="1"/>
          </p:cNvSpPr>
          <p:nvPr/>
        </p:nvSpPr>
        <p:spPr>
          <a:xfrm>
            <a:off x="6337300" y="1338542"/>
            <a:ext cx="5035549" cy="65279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kumimoji="0" lang="en-US" sz="2000" i="0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“I first </a:t>
            </a:r>
            <a:r>
              <a:rPr kumimoji="0" lang="en-US" sz="2000" i="0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want to say that I admire your relentless passion to bring additional resources to those who are limited in some way, especially to children.</a:t>
            </a:r>
            <a:r>
              <a:rPr lang="en-US" sz="2000" spc="-100" dirty="0"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 </a:t>
            </a:r>
            <a:r>
              <a:rPr kumimoji="0" lang="en-US" sz="2000" i="0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By bringing Squash57 to their lives, they will benefit greatly from physical exercise, which  leads to friendship and overall  well-being.  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kumimoji="0" lang="en-US" sz="2000" i="0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It makes so much sense to promote this type of game, and I hope </a:t>
            </a:r>
            <a:r>
              <a:rPr kumimoji="0" lang="en-US" sz="2000" i="0" u="none" strike="noStrike" cap="none" spc="-100" normalizeH="0" baseline="0" noProof="0" dirty="0" err="1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yo</a:t>
            </a:r>
            <a:r>
              <a:rPr lang="en-US" sz="2000" spc="-100" dirty="0"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u </a:t>
            </a:r>
            <a:r>
              <a:rPr kumimoji="0" lang="en-US" sz="2000" i="0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are successful bringing it   to Canada.” 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kumimoji="0" lang="en-US" sz="2000" b="1" i="1" u="none" strike="noStrike" cap="none" spc="-10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Trebuchet M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2000" b="1" i="1" spc="-100" dirty="0">
              <a:solidFill>
                <a:schemeClr val="accent4">
                  <a:lumMod val="20000"/>
                  <a:lumOff val="80000"/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Trebuchet M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kumimoji="0" lang="en-US" sz="2000" b="1" i="1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Peter Nicol M.B.E., 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kumimoji="0" lang="en-US" sz="2000" b="1" i="1" u="none" strike="noStrike" cap="none" spc="-10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Trebuchet MS"/>
              </a:rPr>
              <a:t>Director Of Squash, Nicol Squash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600" b="1" i="1" spc="-100" dirty="0">
                <a:solidFill>
                  <a:schemeClr val="accent4">
                    <a:lumMod val="20000"/>
                    <a:lumOff val="80000"/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Former World #1 (1998)</a:t>
            </a:r>
            <a:endParaRPr kumimoji="0" lang="en-US" sz="1600" b="1" i="0" u="none" strike="noStrike" cap="none" spc="-10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Trebuchet MS"/>
            </a:endParaRPr>
          </a:p>
          <a:p>
            <a:pPr marL="287521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  <a:p>
            <a:pPr marL="1771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3671426" y="-250483"/>
            <a:ext cx="4600682" cy="19610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ea typeface="+mj-ea"/>
                <a:cs typeface="+mj-cs"/>
              </a:rPr>
              <a:t> Why Squash57? 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AF60675D-A6E4-431E-9A32-B969CC744716}"/>
              </a:ext>
            </a:extLst>
          </p:cNvPr>
          <p:cNvSpPr txBox="1">
            <a:spLocks noChangeAspect="1"/>
          </p:cNvSpPr>
          <p:nvPr/>
        </p:nvSpPr>
        <p:spPr>
          <a:xfrm>
            <a:off x="3856384" y="1332224"/>
            <a:ext cx="4325716" cy="55257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rgbClr val="FFFF00"/>
                </a:solidFill>
              </a:rPr>
              <a:t>At zero expense, Squash57 offers a greater value proposition to the facility owner, to the squash professional and to the player/member :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</a:p>
          <a:p>
            <a:pPr marL="344671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New element of squash</a:t>
            </a:r>
          </a:p>
          <a:p>
            <a:pPr marL="11607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4671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Diversification in club’s program options</a:t>
            </a:r>
          </a:p>
          <a:p>
            <a:pPr marL="11607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4671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Doubles-play for facilities without doubles courts</a:t>
            </a:r>
          </a:p>
          <a:p>
            <a:pPr marL="11607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4671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Inclusivity as easier to learn for children, novices, adults and individuals with a mental, emotional or physical disability</a:t>
            </a:r>
          </a:p>
        </p:txBody>
      </p:sp>
      <p:pic>
        <p:nvPicPr>
          <p:cNvPr id="9" name="Picture 8" descr="A person playing tennis&#10;&#10;Description automatically generated with low confidence">
            <a:extLst>
              <a:ext uri="{FF2B5EF4-FFF2-40B4-BE49-F238E27FC236}">
                <a16:creationId xmlns:a16="http://schemas.microsoft.com/office/drawing/2014/main" id="{B4915028-8604-96C9-E307-9BA2B72DC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12036" r="10943" b="6297"/>
          <a:stretch/>
        </p:blipFill>
        <p:spPr>
          <a:xfrm>
            <a:off x="8374872" y="-54000"/>
            <a:ext cx="4074594" cy="6912000"/>
          </a:xfrm>
          <a:prstGeom prst="rect">
            <a:avLst/>
          </a:prstGeom>
        </p:spPr>
      </p:pic>
      <p:pic>
        <p:nvPicPr>
          <p:cNvPr id="11" name="Picture 10" descr="A picture containing athletic game, racquetball, sport, floor&#10;&#10;Description automatically generated">
            <a:extLst>
              <a:ext uri="{FF2B5EF4-FFF2-40B4-BE49-F238E27FC236}">
                <a16:creationId xmlns:a16="http://schemas.microsoft.com/office/drawing/2014/main" id="{5E122F87-ADE5-DC28-BEED-F1B3C943F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r="15062" b="5545"/>
          <a:stretch/>
        </p:blipFill>
        <p:spPr>
          <a:xfrm>
            <a:off x="0" y="0"/>
            <a:ext cx="375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DCE6A-234E-AA33-708D-60990CCB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0" y="1116281"/>
            <a:ext cx="10233862" cy="4764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6B797-F50F-41BB-3162-21DBB9A8F8AD}"/>
              </a:ext>
            </a:extLst>
          </p:cNvPr>
          <p:cNvSpPr txBox="1"/>
          <p:nvPr/>
        </p:nvSpPr>
        <p:spPr>
          <a:xfrm>
            <a:off x="1270659" y="534389"/>
            <a:ext cx="6519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History of SQUASH 57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53D57-BAD2-D9C0-C311-5C5B163A5313}"/>
              </a:ext>
            </a:extLst>
          </p:cNvPr>
          <p:cNvSpPr txBox="1"/>
          <p:nvPr/>
        </p:nvSpPr>
        <p:spPr>
          <a:xfrm>
            <a:off x="1270658" y="5880829"/>
            <a:ext cx="1023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1909- 1</a:t>
            </a:r>
            <a:r>
              <a:rPr lang="en-US" sz="1600" baseline="30000" dirty="0"/>
              <a:t>st</a:t>
            </a:r>
            <a:r>
              <a:rPr lang="en-US" sz="1600" dirty="0"/>
              <a:t> squash court in Canada built </a:t>
            </a:r>
          </a:p>
          <a:p>
            <a:r>
              <a:rPr lang="en-US" sz="1600" dirty="0"/>
              <a:t>1912- 1</a:t>
            </a:r>
            <a:r>
              <a:rPr lang="en-US" sz="1600" baseline="30000" dirty="0"/>
              <a:t>st</a:t>
            </a:r>
            <a:r>
              <a:rPr lang="en-US" sz="1600" dirty="0"/>
              <a:t> National Singles Championship</a:t>
            </a:r>
          </a:p>
          <a:p>
            <a:r>
              <a:rPr lang="en-US" sz="1600" dirty="0"/>
              <a:t>1974 -1</a:t>
            </a:r>
            <a:r>
              <a:rPr lang="en-US" sz="1600" baseline="30000" dirty="0"/>
              <a:t>st</a:t>
            </a:r>
            <a:r>
              <a:rPr lang="en-US" sz="1600" dirty="0"/>
              <a:t> National International Singles Championship (1995 last National Hardball Championships)</a:t>
            </a:r>
          </a:p>
        </p:txBody>
      </p:sp>
    </p:spTree>
    <p:extLst>
      <p:ext uri="{BB962C8B-B14F-4D97-AF65-F5344CB8AC3E}">
        <p14:creationId xmlns:p14="http://schemas.microsoft.com/office/powerpoint/2010/main" val="411067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519113" y="4824348"/>
            <a:ext cx="4316938" cy="17136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228600" tIns="228600" rIns="228600" bIns="228600" rtlCol="0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rgbClr val="FFFEFF"/>
                </a:solidFill>
                <a:latin typeface="Trebuchet MS" panose="020B0703020202090204" pitchFamily="34" charset="0"/>
                <a:ea typeface="+mj-ea"/>
                <a:cs typeface="+mj-cs"/>
              </a:rPr>
              <a:t>SQUASH 57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rgbClr val="FFFEFF"/>
                </a:solidFill>
                <a:latin typeface="Trebuchet MS" panose="020B0703020202090204" pitchFamily="34" charset="0"/>
                <a:ea typeface="+mj-ea"/>
                <a:cs typeface="+mj-cs"/>
              </a:rPr>
              <a:t> Court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46505D8-E735-46E8-9B65-9D227120B667}"/>
              </a:ext>
            </a:extLst>
          </p:cNvPr>
          <p:cNvSpPr txBox="1">
            <a:spLocks noChangeAspect="1"/>
          </p:cNvSpPr>
          <p:nvPr/>
        </p:nvSpPr>
        <p:spPr>
          <a:xfrm>
            <a:off x="3365501" y="4933114"/>
            <a:ext cx="8892120" cy="18898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1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Singles &amp; Doubles are both played on the same court </a:t>
            </a:r>
          </a:p>
          <a:p>
            <a:pPr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1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…the regulation international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singles squash court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1325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1600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B0C283BD-0BE2-4069-84EA-80A64155473A}"/>
              </a:ext>
            </a:extLst>
          </p:cNvPr>
          <p:cNvGrpSpPr>
            <a:grpSpLocks noChangeAspect="1"/>
          </p:cNvGrpSpPr>
          <p:nvPr/>
        </p:nvGrpSpPr>
        <p:grpSpPr>
          <a:xfrm>
            <a:off x="2677582" y="630009"/>
            <a:ext cx="6617502" cy="4104000"/>
            <a:chOff x="-1" y="-1"/>
            <a:chExt cx="7376642" cy="4613054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4CE87D9B-C061-4E8B-BE07-EB1264768E31}"/>
                </a:ext>
              </a:extLst>
            </p:cNvPr>
            <p:cNvSpPr/>
            <p:nvPr/>
          </p:nvSpPr>
          <p:spPr>
            <a:xfrm>
              <a:off x="28270" y="2372429"/>
              <a:ext cx="7348371" cy="217444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4" name="Straight Connector 9">
              <a:extLst>
                <a:ext uri="{FF2B5EF4-FFF2-40B4-BE49-F238E27FC236}">
                  <a16:creationId xmlns:a16="http://schemas.microsoft.com/office/drawing/2014/main" id="{B83A72B2-BFC8-485E-A1D3-FA8E003D80C2}"/>
                </a:ext>
              </a:extLst>
            </p:cNvPr>
            <p:cNvSpPr/>
            <p:nvPr/>
          </p:nvSpPr>
          <p:spPr>
            <a:xfrm flipV="1">
              <a:off x="-1" y="26769"/>
              <a:ext cx="1982885" cy="2374151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3C5F7E1-624B-4C2A-A25F-90D05B89BFF5}"/>
                </a:ext>
              </a:extLst>
            </p:cNvPr>
            <p:cNvSpPr/>
            <p:nvPr/>
          </p:nvSpPr>
          <p:spPr>
            <a:xfrm>
              <a:off x="1982882" y="39987"/>
              <a:ext cx="3505693" cy="2079368"/>
            </a:xfrm>
            <a:prstGeom prst="rect">
              <a:avLst/>
            </a:prstGeom>
            <a:solidFill>
              <a:srgbClr val="46F8F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36C7087B-D645-4C46-9512-155F1400F1F5}"/>
                </a:ext>
              </a:extLst>
            </p:cNvPr>
            <p:cNvSpPr/>
            <p:nvPr/>
          </p:nvSpPr>
          <p:spPr>
            <a:xfrm>
              <a:off x="1982881" y="2152397"/>
              <a:ext cx="3505689" cy="360867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7" name="Straight Connector 12">
              <a:extLst>
                <a:ext uri="{FF2B5EF4-FFF2-40B4-BE49-F238E27FC236}">
                  <a16:creationId xmlns:a16="http://schemas.microsoft.com/office/drawing/2014/main" id="{55D24A41-7E6A-4140-A705-EE18AC0D368F}"/>
                </a:ext>
              </a:extLst>
            </p:cNvPr>
            <p:cNvSpPr/>
            <p:nvPr/>
          </p:nvSpPr>
          <p:spPr>
            <a:xfrm flipV="1">
              <a:off x="19" y="2374482"/>
              <a:ext cx="1" cy="22181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traight Connector 13">
              <a:extLst>
                <a:ext uri="{FF2B5EF4-FFF2-40B4-BE49-F238E27FC236}">
                  <a16:creationId xmlns:a16="http://schemas.microsoft.com/office/drawing/2014/main" id="{BAE19921-C8CA-4A5B-83B9-E0737F49699E}"/>
                </a:ext>
              </a:extLst>
            </p:cNvPr>
            <p:cNvSpPr/>
            <p:nvPr/>
          </p:nvSpPr>
          <p:spPr>
            <a:xfrm>
              <a:off x="18" y="2387699"/>
              <a:ext cx="73603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traight Connector 14">
              <a:extLst>
                <a:ext uri="{FF2B5EF4-FFF2-40B4-BE49-F238E27FC236}">
                  <a16:creationId xmlns:a16="http://schemas.microsoft.com/office/drawing/2014/main" id="{4499EF75-DC4E-4BC4-9413-7166D0715299}"/>
                </a:ext>
              </a:extLst>
            </p:cNvPr>
            <p:cNvSpPr/>
            <p:nvPr/>
          </p:nvSpPr>
          <p:spPr>
            <a:xfrm>
              <a:off x="1112198" y="3418788"/>
              <a:ext cx="5201096" cy="1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traight Connector 15">
              <a:extLst>
                <a:ext uri="{FF2B5EF4-FFF2-40B4-BE49-F238E27FC236}">
                  <a16:creationId xmlns:a16="http://schemas.microsoft.com/office/drawing/2014/main" id="{B6C15BA5-44BD-499F-858D-6A6C246B534A}"/>
                </a:ext>
              </a:extLst>
            </p:cNvPr>
            <p:cNvSpPr/>
            <p:nvPr/>
          </p:nvSpPr>
          <p:spPr>
            <a:xfrm>
              <a:off x="3696077" y="3418788"/>
              <a:ext cx="2" cy="1160639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traight Connector 16">
              <a:extLst>
                <a:ext uri="{FF2B5EF4-FFF2-40B4-BE49-F238E27FC236}">
                  <a16:creationId xmlns:a16="http://schemas.microsoft.com/office/drawing/2014/main" id="{20EF4883-519B-4B8D-8DEA-E6769E1910E9}"/>
                </a:ext>
              </a:extLst>
            </p:cNvPr>
            <p:cNvSpPr/>
            <p:nvPr/>
          </p:nvSpPr>
          <p:spPr>
            <a:xfrm>
              <a:off x="738965" y="3812715"/>
              <a:ext cx="1243920" cy="3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Straight Connector 17">
              <a:extLst>
                <a:ext uri="{FF2B5EF4-FFF2-40B4-BE49-F238E27FC236}">
                  <a16:creationId xmlns:a16="http://schemas.microsoft.com/office/drawing/2014/main" id="{504A345A-6FE4-4AED-B3E8-EDDEC142DC2E}"/>
                </a:ext>
              </a:extLst>
            </p:cNvPr>
            <p:cNvSpPr/>
            <p:nvPr/>
          </p:nvSpPr>
          <p:spPr>
            <a:xfrm>
              <a:off x="5322028" y="3812716"/>
              <a:ext cx="1337775" cy="2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18">
              <a:extLst>
                <a:ext uri="{FF2B5EF4-FFF2-40B4-BE49-F238E27FC236}">
                  <a16:creationId xmlns:a16="http://schemas.microsoft.com/office/drawing/2014/main" id="{1B33F661-699B-4F6C-A601-E7E0469A55E4}"/>
                </a:ext>
              </a:extLst>
            </p:cNvPr>
            <p:cNvSpPr/>
            <p:nvPr/>
          </p:nvSpPr>
          <p:spPr>
            <a:xfrm flipV="1">
              <a:off x="1964981" y="3418790"/>
              <a:ext cx="462065" cy="393926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traight Connector 19">
              <a:extLst>
                <a:ext uri="{FF2B5EF4-FFF2-40B4-BE49-F238E27FC236}">
                  <a16:creationId xmlns:a16="http://schemas.microsoft.com/office/drawing/2014/main" id="{61448A80-61C8-459F-A4DC-8FC9489E3096}"/>
                </a:ext>
              </a:extLst>
            </p:cNvPr>
            <p:cNvSpPr/>
            <p:nvPr/>
          </p:nvSpPr>
          <p:spPr>
            <a:xfrm flipH="1" flipV="1">
              <a:off x="4965112" y="3418789"/>
              <a:ext cx="385116" cy="393928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traight Connector 20">
              <a:extLst>
                <a:ext uri="{FF2B5EF4-FFF2-40B4-BE49-F238E27FC236}">
                  <a16:creationId xmlns:a16="http://schemas.microsoft.com/office/drawing/2014/main" id="{92C73A77-951F-4F6C-8FF5-E4077F40A048}"/>
                </a:ext>
              </a:extLst>
            </p:cNvPr>
            <p:cNvSpPr/>
            <p:nvPr/>
          </p:nvSpPr>
          <p:spPr>
            <a:xfrm>
              <a:off x="5488587" y="26768"/>
              <a:ext cx="1871823" cy="2374149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traight Connector 21">
              <a:extLst>
                <a:ext uri="{FF2B5EF4-FFF2-40B4-BE49-F238E27FC236}">
                  <a16:creationId xmlns:a16="http://schemas.microsoft.com/office/drawing/2014/main" id="{71260B66-2F5F-4D85-A1BC-CA1E0E166724}"/>
                </a:ext>
              </a:extLst>
            </p:cNvPr>
            <p:cNvSpPr/>
            <p:nvPr/>
          </p:nvSpPr>
          <p:spPr>
            <a:xfrm>
              <a:off x="1982883" y="2136535"/>
              <a:ext cx="3505706" cy="3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Straight Connector 22">
              <a:extLst>
                <a:ext uri="{FF2B5EF4-FFF2-40B4-BE49-F238E27FC236}">
                  <a16:creationId xmlns:a16="http://schemas.microsoft.com/office/drawing/2014/main" id="{6CE813AF-608F-4705-B0CA-92469626470F}"/>
                </a:ext>
              </a:extLst>
            </p:cNvPr>
            <p:cNvSpPr/>
            <p:nvPr/>
          </p:nvSpPr>
          <p:spPr>
            <a:xfrm>
              <a:off x="1982883" y="2513281"/>
              <a:ext cx="3505706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traight Connector 23">
              <a:extLst>
                <a:ext uri="{FF2B5EF4-FFF2-40B4-BE49-F238E27FC236}">
                  <a16:creationId xmlns:a16="http://schemas.microsoft.com/office/drawing/2014/main" id="{E0D9CB05-B373-401D-8A9C-7FF827F2EB54}"/>
                </a:ext>
              </a:extLst>
            </p:cNvPr>
            <p:cNvSpPr/>
            <p:nvPr/>
          </p:nvSpPr>
          <p:spPr>
            <a:xfrm flipH="1">
              <a:off x="5488587" y="-1"/>
              <a:ext cx="2" cy="25132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traight Connector 24">
              <a:extLst>
                <a:ext uri="{FF2B5EF4-FFF2-40B4-BE49-F238E27FC236}">
                  <a16:creationId xmlns:a16="http://schemas.microsoft.com/office/drawing/2014/main" id="{1C22BBF1-B5A6-46BE-A459-9D86B5BE3BA5}"/>
                </a:ext>
              </a:extLst>
            </p:cNvPr>
            <p:cNvSpPr/>
            <p:nvPr/>
          </p:nvSpPr>
          <p:spPr>
            <a:xfrm flipH="1">
              <a:off x="1982882" y="-1"/>
              <a:ext cx="3" cy="25132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traight Connector 25">
              <a:extLst>
                <a:ext uri="{FF2B5EF4-FFF2-40B4-BE49-F238E27FC236}">
                  <a16:creationId xmlns:a16="http://schemas.microsoft.com/office/drawing/2014/main" id="{DCCB909C-CF5F-4AEC-9EBB-83E38EFD966F}"/>
                </a:ext>
              </a:extLst>
            </p:cNvPr>
            <p:cNvSpPr/>
            <p:nvPr/>
          </p:nvSpPr>
          <p:spPr>
            <a:xfrm flipV="1">
              <a:off x="-1" y="2513283"/>
              <a:ext cx="1982885" cy="20661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traight Connector 26">
              <a:extLst>
                <a:ext uri="{FF2B5EF4-FFF2-40B4-BE49-F238E27FC236}">
                  <a16:creationId xmlns:a16="http://schemas.microsoft.com/office/drawing/2014/main" id="{E4B4E07F-A210-471A-ADBA-1544250C7264}"/>
                </a:ext>
              </a:extLst>
            </p:cNvPr>
            <p:cNvSpPr/>
            <p:nvPr/>
          </p:nvSpPr>
          <p:spPr>
            <a:xfrm>
              <a:off x="5488587" y="2513281"/>
              <a:ext cx="1847741" cy="20661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traight Connector 27">
              <a:extLst>
                <a:ext uri="{FF2B5EF4-FFF2-40B4-BE49-F238E27FC236}">
                  <a16:creationId xmlns:a16="http://schemas.microsoft.com/office/drawing/2014/main" id="{F012430A-C73E-4893-B7D3-F0BFCFDDB580}"/>
                </a:ext>
              </a:extLst>
            </p:cNvPr>
            <p:cNvSpPr/>
            <p:nvPr/>
          </p:nvSpPr>
          <p:spPr>
            <a:xfrm>
              <a:off x="18" y="4579426"/>
              <a:ext cx="736039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traight Connector 28">
              <a:extLst>
                <a:ext uri="{FF2B5EF4-FFF2-40B4-BE49-F238E27FC236}">
                  <a16:creationId xmlns:a16="http://schemas.microsoft.com/office/drawing/2014/main" id="{3AB0E9F4-268B-49F1-8AD3-A3886E1A6B3B}"/>
                </a:ext>
              </a:extLst>
            </p:cNvPr>
            <p:cNvSpPr/>
            <p:nvPr/>
          </p:nvSpPr>
          <p:spPr>
            <a:xfrm>
              <a:off x="1964981" y="26767"/>
              <a:ext cx="3545460" cy="3"/>
            </a:xfrm>
            <a:prstGeom prst="line">
              <a:avLst/>
            </a:prstGeom>
            <a:noFill/>
            <a:ln w="53975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traight Connector 29">
              <a:extLst>
                <a:ext uri="{FF2B5EF4-FFF2-40B4-BE49-F238E27FC236}">
                  <a16:creationId xmlns:a16="http://schemas.microsoft.com/office/drawing/2014/main" id="{0D2E1C32-F68C-452D-B7A1-A24197C19566}"/>
                </a:ext>
              </a:extLst>
            </p:cNvPr>
            <p:cNvSpPr/>
            <p:nvPr/>
          </p:nvSpPr>
          <p:spPr>
            <a:xfrm flipH="1">
              <a:off x="7336326" y="2374480"/>
              <a:ext cx="24086" cy="223857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traight Connector 30">
              <a:extLst>
                <a:ext uri="{FF2B5EF4-FFF2-40B4-BE49-F238E27FC236}">
                  <a16:creationId xmlns:a16="http://schemas.microsoft.com/office/drawing/2014/main" id="{341E8981-7585-4108-9406-001E30DFBE1E}"/>
                </a:ext>
              </a:extLst>
            </p:cNvPr>
            <p:cNvSpPr/>
            <p:nvPr/>
          </p:nvSpPr>
          <p:spPr>
            <a:xfrm>
              <a:off x="1982864" y="1430048"/>
              <a:ext cx="3505706" cy="3"/>
            </a:xfrm>
            <a:prstGeom prst="line">
              <a:avLst/>
            </a:prstGeom>
            <a:noFill/>
            <a:ln w="53975" cap="flat">
              <a:solidFill>
                <a:srgbClr val="FF0000">
                  <a:alpha val="23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414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241DEC-E66A-46D4-B0A3-0A7B79DB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723" b="76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45" name="Title 7"/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SQUASH 57’s Racquet</a:t>
            </a:r>
          </a:p>
        </p:txBody>
      </p:sp>
      <p:graphicFrame>
        <p:nvGraphicFramePr>
          <p:cNvPr id="661" name="Content Placeholder 3">
            <a:extLst>
              <a:ext uri="{FF2B5EF4-FFF2-40B4-BE49-F238E27FC236}">
                <a16:creationId xmlns:a16="http://schemas.microsoft.com/office/drawing/2014/main" id="{7DD46AEF-B33A-94C7-420D-3B744C829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16211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811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-902525" y="783771"/>
            <a:ext cx="13547767" cy="5155336"/>
          </a:xfrm>
          <a:prstGeom prst="ellipse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endParaRPr lang="en-US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CAE4C-A250-FBFC-8D04-1700178F35B0}"/>
              </a:ext>
            </a:extLst>
          </p:cNvPr>
          <p:cNvSpPr txBox="1"/>
          <p:nvPr/>
        </p:nvSpPr>
        <p:spPr>
          <a:xfrm flipH="1">
            <a:off x="1199409" y="6074229"/>
            <a:ext cx="1228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+mj-lt"/>
              </a:rPr>
              <a:t>maximum diameter of 57mm</a:t>
            </a:r>
            <a:r>
              <a:rPr lang="en-CA" sz="1200" dirty="0">
                <a:latin typeface="+mj-lt"/>
              </a:rPr>
              <a:t> vs </a:t>
            </a:r>
          </a:p>
          <a:p>
            <a:r>
              <a:rPr lang="en-CA" sz="1200" dirty="0">
                <a:latin typeface="+mj-lt"/>
              </a:rPr>
              <a:t>40mm for a squash ball</a:t>
            </a:r>
            <a:endParaRPr lang="en-US" sz="1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EF594-B393-9A0A-303C-6AA0E50D4CB1}"/>
              </a:ext>
            </a:extLst>
          </p:cNvPr>
          <p:cNvSpPr txBox="1"/>
          <p:nvPr/>
        </p:nvSpPr>
        <p:spPr>
          <a:xfrm>
            <a:off x="1199409" y="1567543"/>
            <a:ext cx="9939646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4400" b="1" dirty="0">
                <a:latin typeface="Trebuchet MS" panose="020B0703020202090204" pitchFamily="34" charset="0"/>
              </a:rPr>
              <a:t>SQUASH 57 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4400" b="1" dirty="0">
                <a:latin typeface="Trebuchet MS" panose="020B0703020202090204" pitchFamily="34" charset="0"/>
              </a:rPr>
              <a:t>BALLS</a:t>
            </a:r>
          </a:p>
          <a:p>
            <a:pPr marL="285750" indent="-28575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Trebuchet MS" panose="020B0703020202090204" pitchFamily="34" charset="0"/>
              </a:rPr>
              <a:t>Black</a:t>
            </a:r>
          </a:p>
          <a:p>
            <a:pPr marL="285750" indent="-28575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Trebuchet MS" panose="020B0703020202090204" pitchFamily="34" charset="0"/>
              </a:rPr>
              <a:t>Blue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D19C2-41DF-7B23-5155-F494BBF0B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05" y="0"/>
            <a:ext cx="7041497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itle 7"/>
          <p:cNvSpPr txBox="1"/>
          <p:nvPr/>
        </p:nvSpPr>
        <p:spPr>
          <a:xfrm>
            <a:off x="1759308" y="133763"/>
            <a:ext cx="8278543" cy="1009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SQUASH 57’s Rules</a:t>
            </a:r>
          </a:p>
        </p:txBody>
      </p:sp>
      <p:sp>
        <p:nvSpPr>
          <p:cNvPr id="698" name="Content Placeholder 8">
            <a:extLst>
              <a:ext uri="{FF2B5EF4-FFF2-40B4-BE49-F238E27FC236}">
                <a16:creationId xmlns:a16="http://schemas.microsoft.com/office/drawing/2014/main" id="{B46505D8-E735-46E8-9B65-9D227120B667}"/>
              </a:ext>
            </a:extLst>
          </p:cNvPr>
          <p:cNvSpPr txBox="1">
            <a:spLocks noChangeAspect="1"/>
          </p:cNvSpPr>
          <p:nvPr/>
        </p:nvSpPr>
        <p:spPr>
          <a:xfrm>
            <a:off x="1246959" y="1376736"/>
            <a:ext cx="9303240" cy="53475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3300" b="1" dirty="0">
                <a:solidFill>
                  <a:srgbClr val="FFFF00"/>
                </a:solidFill>
              </a:rPr>
              <a:t>SIMILAR TO SQUASH with 2 significant differences:</a:t>
            </a:r>
          </a:p>
          <a:p>
            <a:pPr marL="0" lvl="3"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3600" dirty="0">
                <a:solidFill>
                  <a:srgbClr val="FFFF00"/>
                </a:solidFill>
              </a:rPr>
              <a:t>1. THE SERVE: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serve, the ball must be bounced off the floor. Player get 2 serves. The receiver can elect to return a 1</a:t>
            </a:r>
            <a:r>
              <a:rPr lang="en-US" sz="2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fault-serve  however if the serve is out, it is an automatic loss of serve.</a:t>
            </a:r>
          </a:p>
          <a:p>
            <a:pPr marL="0" lvl="1"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9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		NOTE: The service line on the front wall is not in play,  only the tin.</a:t>
            </a:r>
          </a:p>
          <a:p>
            <a:pPr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4000" dirty="0">
                <a:solidFill>
                  <a:srgbClr val="FFFF00"/>
                </a:solidFill>
              </a:rPr>
              <a:t>2. DOUBLES: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Each player must alternate striking the ball during the rally.  One team member serves an entire game, then the partner serves the entire next  game; except in the deciding game (3</a:t>
            </a:r>
            <a:r>
              <a:rPr lang="en-US" sz="2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or 5</a:t>
            </a:r>
            <a:r>
              <a:rPr lang="en-US" sz="2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where the server on both teams must change for the balance of the game once one team has scored 5 points. </a:t>
            </a:r>
          </a:p>
          <a:p>
            <a:pPr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		</a:t>
            </a:r>
            <a:r>
              <a:rPr lang="en-US" sz="3600" dirty="0">
                <a:solidFill>
                  <a:srgbClr val="FFFF00"/>
                </a:solidFill>
                <a:latin typeface="Trebuchet MS" panose="020B0703020202090204" pitchFamily="34" charset="0"/>
              </a:rPr>
              <a:t>SCORING</a:t>
            </a:r>
            <a:r>
              <a:rPr lang="en-US" sz="3600" dirty="0">
                <a:solidFill>
                  <a:srgbClr val="FFFF00"/>
                </a:solidFill>
                <a:latin typeface="Trebuchet MS" panose="020B0703020202090204" pitchFamily="34" charset="0"/>
                <a:sym typeface="Trebuchet MS"/>
              </a:rPr>
              <a:t>:</a:t>
            </a:r>
            <a:r>
              <a:rPr lang="en-US" sz="3600" dirty="0">
                <a:solidFill>
                  <a:srgbClr val="FFFF00"/>
                </a:solidFill>
                <a:latin typeface="Trebuchet MS" panose="020B0703020202090204" pitchFamily="34" charset="0"/>
              </a:rPr>
              <a:t> Point a rally to 11 (Par 11)</a:t>
            </a:r>
          </a:p>
          <a:p>
            <a:pPr indent="-228600" defTabSz="91440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spc="-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00"/>
      </a:accent1>
      <a:accent2>
        <a:srgbClr val="C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7C035F253B44CB952F42E856B16EF" ma:contentTypeVersion="16" ma:contentTypeDescription="Create a new document." ma:contentTypeScope="" ma:versionID="4b0b0b13b1decf26f861d8564f0ad962">
  <xsd:schema xmlns:xsd="http://www.w3.org/2001/XMLSchema" xmlns:xs="http://www.w3.org/2001/XMLSchema" xmlns:p="http://schemas.microsoft.com/office/2006/metadata/properties" xmlns:ns2="568f88a0-a2a0-4088-9032-90057610714c" xmlns:ns3="fdc9ee22-eb4c-431e-a3c4-58f97583e194" targetNamespace="http://schemas.microsoft.com/office/2006/metadata/properties" ma:root="true" ma:fieldsID="64133f76ace0a4ff53558da32b5ae0e6" ns2:_="" ns3:_="">
    <xsd:import namespace="568f88a0-a2a0-4088-9032-90057610714c"/>
    <xsd:import namespace="fdc9ee22-eb4c-431e-a3c4-58f97583e1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88a0-a2a0-4088-9032-900576107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402b353-1303-42f1-82cb-ad788fca3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ee22-eb4c-431e-a3c4-58f97583e19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c890828-836d-4632-b9f5-607ebdba1a82}" ma:internalName="TaxCatchAll" ma:showField="CatchAllData" ma:web="fdc9ee22-eb4c-431e-a3c4-58f97583e1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c9ee22-eb4c-431e-a3c4-58f97583e194" xsi:nil="true"/>
    <lcf76f155ced4ddcb4097134ff3c332f xmlns="568f88a0-a2a0-4088-9032-9005761071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7570B-9C79-4EE0-813F-056278F8D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f88a0-a2a0-4088-9032-90057610714c"/>
    <ds:schemaRef ds:uri="fdc9ee22-eb4c-431e-a3c4-58f97583e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9735F5-3E10-49E6-BD7B-C057AF5E5110}">
  <ds:schemaRefs>
    <ds:schemaRef ds:uri="http://schemas.microsoft.com/office/2006/metadata/properties"/>
    <ds:schemaRef ds:uri="http://schemas.microsoft.com/office/infopath/2007/PartnerControls"/>
    <ds:schemaRef ds:uri="fdc9ee22-eb4c-431e-a3c4-58f97583e194"/>
    <ds:schemaRef ds:uri="568f88a0-a2a0-4088-9032-90057610714c"/>
  </ds:schemaRefs>
</ds:datastoreItem>
</file>

<file path=customXml/itemProps3.xml><?xml version="1.0" encoding="utf-8"?>
<ds:datastoreItem xmlns:ds="http://schemas.openxmlformats.org/officeDocument/2006/customXml" ds:itemID="{0E12172C-9D5A-42E2-9AEC-660DE3002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7417</TotalTime>
  <Words>883</Words>
  <Application>Microsoft Office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MS Shell Dlg 2</vt:lpstr>
      <vt:lpstr>Trebuchet MS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Lauren Sachvie</cp:lastModifiedBy>
  <cp:revision>192</cp:revision>
  <dcterms:modified xsi:type="dcterms:W3CDTF">2022-09-13T16:00:16Z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0x01010024B7C035F253B44CB952F42E856B16EF</vt:lpwstr>
  </property>
</Properties>
</file>