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291" r:id="rId4"/>
    <p:sldId id="292" r:id="rId5"/>
    <p:sldId id="293" r:id="rId6"/>
    <p:sldId id="280" r:id="rId7"/>
    <p:sldId id="282" r:id="rId8"/>
    <p:sldId id="283" r:id="rId9"/>
    <p:sldId id="284" r:id="rId10"/>
    <p:sldId id="285" r:id="rId11"/>
    <p:sldId id="286" r:id="rId12"/>
    <p:sldId id="288" r:id="rId13"/>
  </p:sldIdLst>
  <p:sldSz cx="9144000" cy="6858000" type="screen4x3"/>
  <p:notesSz cx="6858000" cy="9144000"/>
  <p:embeddedFontLst>
    <p:embeddedFont>
      <p:font typeface="Bell MT" panose="02020503060305020303" pitchFamily="18" charset="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7T19:01:26.317" idx="1">
    <p:pos x="6000" y="0"/>
    <p:text>sub-bubble that includes training
-Joseph Gurgis</p:text>
  </p:cm>
  <p:cm authorId="0" dt="2019-05-07T19:01:26.318" idx="2">
    <p:pos x="6000" y="100"/>
    <p:text>Sub-bubble that includes screening and reporting
-Joseph Gurgis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299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Athletes become more competitive and advance through the sporting ranks, they spend increasing amounts of time with their coaches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In addition, previous research has shown that the coach’s influence often extends beyond training into other areas of an athlete’s life including diet, academics and social interests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Crooks and Wolfe (2007) p. 3</a:t>
            </a: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Teaching and guiding towards desired/appropriate behaviour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CA"/>
              <a:t>Democratic: freedom with order and structure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CA"/>
              <a:t>Focuses on meeting basic human needs to belong, be accepted, viewed as worthy, and to be respected, keep self-esteem in-tact 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CA"/>
              <a:t>Based upon teaching, guiding and encouraging toward self-control, independence and respect for oneself and others (Durrant &amp; Ensom, 2004, p.2)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libri"/>
              <a:buNone/>
              <a:defRPr sz="4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buse-free-sport.ca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kidshelpphone.ca/" TargetMode="External"/><Relationship Id="rId4" Type="http://schemas.openxmlformats.org/officeDocument/2006/relationships/hyperlink" Target="http://www.oacas.org/childrens-aid-child-protection/locate-a-childrens-aid-societ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m@coachesontario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coachesontario.ca/safes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chesontario.ca/wp-content/uploads/RCM_Background_Screening_Matrix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https://www.sterlingtalentsolutions.ca/landing-pages/c/cac_ac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chesontario.ca/wp-content/uploads/RCM_Checklist_Template___EN_Final_20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304800" y="1978025"/>
            <a:ext cx="7978066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Bell MT"/>
              <a:buNone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Squash Ontario: Keeping Sport Safe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219722" y="4891596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400" dirty="0">
                <a:latin typeface="Bell MT"/>
                <a:ea typeface="Bell MT"/>
                <a:cs typeface="Bell MT"/>
                <a:sym typeface="Bell MT"/>
              </a:rPr>
              <a:t>Coaches Association of Ontario</a:t>
            </a:r>
            <a:r>
              <a:rPr lang="en-CA" dirty="0">
                <a:ea typeface="Bell MT"/>
                <a:cs typeface="Bell MT"/>
              </a:rPr>
              <a:t> - </a:t>
            </a:r>
            <a:r>
              <a:rPr lang="en-CA" sz="2400" dirty="0">
                <a:latin typeface="Bell MT"/>
                <a:ea typeface="Bell MT"/>
                <a:cs typeface="Bell MT"/>
                <a:sym typeface="Bell MT"/>
              </a:rPr>
              <a:t>Eric McLoughlin</a:t>
            </a:r>
            <a:endParaRPr sz="2400" dirty="0"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7620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u="sng" dirty="0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3"/>
              </a:rPr>
              <a:t>Abuse Free Sport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Canadian Sport Helpline – 1-888-83-SPORT (77678)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8am – 8pm, 7 days a week</a:t>
            </a:r>
            <a:endParaRPr dirty="0"/>
          </a:p>
          <a:p>
            <a:pPr marL="182880" indent="-228600">
              <a:spcBef>
                <a:spcPts val="400"/>
              </a:spcBef>
              <a:buSzPts val="2000"/>
            </a:pPr>
            <a:r>
              <a:rPr lang="en-CA" dirty="0">
                <a:latin typeface="Bell MT"/>
                <a:ea typeface="Bell MT"/>
                <a:cs typeface="Bell MT"/>
                <a:sym typeface="Bell MT"/>
                <a:hlinkClick r:id="rId4"/>
              </a:rPr>
              <a:t>Children’s Aid Society</a:t>
            </a:r>
            <a:endParaRPr lang="en-CA" dirty="0">
              <a:latin typeface="Bell MT"/>
              <a:ea typeface="Bell MT"/>
              <a:cs typeface="Bell MT"/>
              <a:sym typeface="Bell MT"/>
            </a:endParaRPr>
          </a:p>
          <a:p>
            <a:pPr marL="182880" indent="-228600">
              <a:spcBef>
                <a:spcPts val="400"/>
              </a:spcBef>
              <a:buSzPts val="2000"/>
            </a:pPr>
            <a:r>
              <a:rPr lang="en-CA" dirty="0">
                <a:latin typeface="Bell MT"/>
                <a:ea typeface="Bell MT"/>
                <a:cs typeface="Bell MT"/>
                <a:sym typeface="Bell MT"/>
                <a:hlinkClick r:id="rId5"/>
              </a:rPr>
              <a:t>Kids Help Phone</a:t>
            </a:r>
            <a:endParaRPr lang="en-CA" dirty="0">
              <a:latin typeface="Bell MT"/>
              <a:ea typeface="Bell MT"/>
              <a:cs typeface="Bell MT"/>
              <a:sym typeface="Bell MT"/>
            </a:endParaRPr>
          </a:p>
          <a:p>
            <a:pPr marL="640080" lvl="1" indent="-228600">
              <a:spcBef>
                <a:spcPts val="400"/>
              </a:spcBef>
              <a:buSzPts val="2000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24/7 counselling, referral and information for young people (U21). </a:t>
            </a:r>
          </a:p>
          <a:p>
            <a:pPr marL="640080" lvl="1" indent="-228600">
              <a:spcBef>
                <a:spcPts val="400"/>
              </a:spcBef>
              <a:buSzPts val="2000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Texting CONNECT to 686868</a:t>
            </a:r>
          </a:p>
          <a:p>
            <a:pPr marL="640080" lvl="1" indent="-228600">
              <a:spcBef>
                <a:spcPts val="400"/>
              </a:spcBef>
              <a:buSzPts val="2000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Call 1-800-668-6868</a:t>
            </a:r>
          </a:p>
          <a:p>
            <a:pPr marL="342900" lvl="0" indent="-228600">
              <a:spcBef>
                <a:spcPts val="440"/>
              </a:spcBef>
              <a:buSzPts val="2200"/>
            </a:pPr>
            <a:r>
              <a:rPr lang="en-US" dirty="0">
                <a:latin typeface="Bell MT"/>
                <a:ea typeface="Bell MT"/>
                <a:cs typeface="Bell MT"/>
                <a:sym typeface="Bell MT"/>
              </a:rPr>
              <a:t>Appoint a safety officer </a:t>
            </a:r>
            <a:endParaRPr lang="en-US" dirty="0"/>
          </a:p>
          <a:p>
            <a:pPr marL="640080" lvl="1" indent="-228600">
              <a:spcBef>
                <a:spcPts val="400"/>
              </a:spcBef>
              <a:buSzPts val="2000"/>
            </a:pPr>
            <a:r>
              <a:rPr lang="en-US" dirty="0">
                <a:latin typeface="Bell MT"/>
                <a:ea typeface="Bell MT"/>
                <a:cs typeface="Bell MT"/>
                <a:sym typeface="Bell MT"/>
              </a:rPr>
              <a:t>How would a safety officer look in your organization?</a:t>
            </a:r>
          </a:p>
        </p:txBody>
      </p:sp>
      <p:sp>
        <p:nvSpPr>
          <p:cNvPr id="380" name="Google Shape;380;p42"/>
          <p:cNvSpPr txBox="1">
            <a:spLocks noGrp="1"/>
          </p:cNvSpPr>
          <p:nvPr>
            <p:ph type="title"/>
          </p:nvPr>
        </p:nvSpPr>
        <p:spPr>
          <a:xfrm>
            <a:off x="471582" y="228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>
                <a:latin typeface="Bell MT"/>
                <a:ea typeface="Bell MT"/>
                <a:cs typeface="Bell MT"/>
                <a:sym typeface="Bell MT"/>
              </a:rPr>
              <a:t>Reporting</a:t>
            </a:r>
            <a:endParaRPr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381" name="Google Shape;381;p42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3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762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Ensure you and all other coaches/volunteers/persons in authority </a:t>
            </a:r>
            <a:r>
              <a:rPr lang="en-CA" b="1" dirty="0">
                <a:latin typeface="Bell MT"/>
                <a:ea typeface="Bell MT"/>
                <a:cs typeface="Bell MT"/>
                <a:sym typeface="Bell MT"/>
              </a:rPr>
              <a:t>receive proper training</a:t>
            </a: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 (NCCP).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  <a:p>
            <a:pPr marL="640080" lvl="1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Bell MT"/>
              <a:buChar char="•"/>
            </a:pPr>
            <a:r>
              <a:rPr lang="en-CA" u="sng" dirty="0">
                <a:latin typeface="Bell MT"/>
                <a:ea typeface="Bell MT"/>
                <a:cs typeface="Bell MT"/>
                <a:sym typeface="Bell MT"/>
              </a:rPr>
              <a:t>Including continued Professional Development. </a:t>
            </a:r>
          </a:p>
          <a:p>
            <a:pPr marL="640080" lvl="1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Bell MT"/>
              <a:buChar char="•"/>
            </a:pPr>
            <a:r>
              <a:rPr lang="en-CA" u="sng" dirty="0">
                <a:latin typeface="Bell MT"/>
                <a:ea typeface="Bell MT"/>
                <a:cs typeface="Bell MT"/>
                <a:sym typeface="Bell MT"/>
              </a:rPr>
              <a:t>One and done is not sufficient. </a:t>
            </a:r>
            <a:endParaRPr u="sng" dirty="0">
              <a:latin typeface="Bell MT"/>
              <a:ea typeface="Bell MT"/>
              <a:cs typeface="Bell MT"/>
              <a:sym typeface="Bell M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Support your organization to have key policies; 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Travel Policy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Code of Conduct 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Rule of Two</a:t>
            </a:r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Hazing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Ensure you and all other coaches/volunteers/persons in authority are </a:t>
            </a:r>
            <a:r>
              <a:rPr lang="en-CA" b="1" dirty="0">
                <a:latin typeface="Bell MT"/>
                <a:ea typeface="Bell MT"/>
                <a:cs typeface="Bell MT"/>
                <a:sym typeface="Bell MT"/>
              </a:rPr>
              <a:t>appropriately screened</a:t>
            </a: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. 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Know where/who to report misconduct.</a:t>
            </a:r>
          </a:p>
        </p:txBody>
      </p:sp>
      <p:sp>
        <p:nvSpPr>
          <p:cNvPr id="389" name="Google Shape;389;p43"/>
          <p:cNvSpPr txBox="1">
            <a:spLocks noGrp="1"/>
          </p:cNvSpPr>
          <p:nvPr>
            <p:ph type="title"/>
          </p:nvPr>
        </p:nvSpPr>
        <p:spPr>
          <a:xfrm>
            <a:off x="471582" y="3048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 sz="3600" dirty="0">
                <a:latin typeface="Bell MT"/>
                <a:ea typeface="Bell MT"/>
                <a:cs typeface="Bell MT"/>
                <a:sym typeface="Bell MT"/>
              </a:rPr>
              <a:t>Your Role in Keeping Sport Safe</a:t>
            </a:r>
            <a:endParaRPr sz="3600" dirty="0"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390" name="Google Shape;390;p43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>
            <a:spLocks noGrp="1"/>
          </p:cNvSpPr>
          <p:nvPr>
            <p:ph type="body" idx="1"/>
          </p:nvPr>
        </p:nvSpPr>
        <p:spPr>
          <a:xfrm>
            <a:off x="386176" y="1341264"/>
            <a:ext cx="762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spcBef>
                <a:spcPts val="0"/>
              </a:spcBef>
              <a:buSzPts val="2200"/>
              <a:buNone/>
            </a:pPr>
            <a:r>
              <a:rPr lang="en-US" sz="2400" dirty="0">
                <a:latin typeface="Bell MT" panose="02020503060305020303" pitchFamily="18" charset="0"/>
              </a:rPr>
              <a:t>Eric McLoughlin</a:t>
            </a:r>
          </a:p>
          <a:p>
            <a:pPr marL="114300" lvl="0" indent="0">
              <a:spcBef>
                <a:spcPts val="0"/>
              </a:spcBef>
              <a:buSzPts val="2200"/>
              <a:buNone/>
            </a:pPr>
            <a:r>
              <a:rPr lang="en-US" sz="2400" dirty="0">
                <a:latin typeface="Bell MT" panose="02020503060305020303" pitchFamily="18" charset="0"/>
              </a:rPr>
              <a:t>Senior Lead, Events &amp; Partner Development</a:t>
            </a:r>
          </a:p>
          <a:p>
            <a:pPr marL="114300" lvl="0" indent="0">
              <a:spcBef>
                <a:spcPts val="0"/>
              </a:spcBef>
              <a:buSzPts val="2200"/>
              <a:buNone/>
            </a:pPr>
            <a:r>
              <a:rPr lang="en-US" sz="2400" dirty="0">
                <a:latin typeface="Bell MT" panose="02020503060305020303" pitchFamily="18" charset="0"/>
              </a:rPr>
              <a:t>416-426-7005</a:t>
            </a:r>
          </a:p>
          <a:p>
            <a:pPr marL="114300" lvl="0" indent="0">
              <a:spcBef>
                <a:spcPts val="0"/>
              </a:spcBef>
              <a:buSzPts val="2200"/>
              <a:buNone/>
            </a:pPr>
            <a:r>
              <a:rPr lang="en-US" sz="2400" dirty="0">
                <a:latin typeface="Bell MT" panose="02020503060305020303" pitchFamily="18" charset="0"/>
                <a:hlinkClick r:id="rId3"/>
              </a:rPr>
              <a:t>ericm@coachesontario.ca</a:t>
            </a:r>
            <a:r>
              <a:rPr lang="en-US" sz="2400" dirty="0">
                <a:latin typeface="Bell MT" panose="02020503060305020303" pitchFamily="18" charset="0"/>
              </a:rPr>
              <a:t> </a:t>
            </a:r>
          </a:p>
          <a:p>
            <a:pPr marL="114300" lvl="0" indent="0">
              <a:spcBef>
                <a:spcPts val="0"/>
              </a:spcBef>
              <a:buSzPts val="2200"/>
              <a:buNone/>
            </a:pPr>
            <a:endParaRPr lang="en-US" sz="2400" dirty="0">
              <a:latin typeface="Bell MT" panose="02020503060305020303" pitchFamily="18" charset="0"/>
            </a:endParaRPr>
          </a:p>
          <a:p>
            <a:pPr marL="114300" lvl="0" indent="0">
              <a:spcBef>
                <a:spcPts val="0"/>
              </a:spcBef>
              <a:buSzPts val="2200"/>
              <a:buNone/>
            </a:pPr>
            <a:r>
              <a:rPr lang="en-US" sz="2400" dirty="0">
                <a:latin typeface="Bell MT" panose="02020503060305020303" pitchFamily="18" charset="0"/>
                <a:hlinkClick r:id="rId4"/>
              </a:rPr>
              <a:t>www.coachesontario.ca/safesport</a:t>
            </a:r>
            <a:r>
              <a:rPr lang="en-US" sz="2400" dirty="0">
                <a:latin typeface="Bell MT" panose="02020503060305020303" pitchFamily="18" charset="0"/>
              </a:rPr>
              <a:t> </a:t>
            </a:r>
          </a:p>
        </p:txBody>
      </p:sp>
      <p:cxnSp>
        <p:nvCxnSpPr>
          <p:cNvPr id="390" name="Google Shape;390;p43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389;p43"/>
          <p:cNvSpPr txBox="1">
            <a:spLocks noGrp="1"/>
          </p:cNvSpPr>
          <p:nvPr>
            <p:ph type="title"/>
          </p:nvPr>
        </p:nvSpPr>
        <p:spPr>
          <a:xfrm>
            <a:off x="471582" y="3048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 sz="3600" dirty="0">
                <a:latin typeface="Bell MT"/>
                <a:ea typeface="Bell MT"/>
                <a:cs typeface="Bell MT"/>
                <a:sym typeface="Bell MT"/>
              </a:rPr>
              <a:t>Contact Us:</a:t>
            </a:r>
            <a:endParaRPr sz="3600" dirty="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9" name="Google Shape;33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21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Bell MT"/>
              <a:buNone/>
            </a:pPr>
            <a:r>
              <a:rPr lang="en-CA" sz="3600" dirty="0">
                <a:latin typeface="Bell MT"/>
                <a:ea typeface="Bell MT"/>
                <a:cs typeface="Bell MT"/>
                <a:sym typeface="Bell MT"/>
              </a:rPr>
              <a:t>Coach-Athlete Relationship </a:t>
            </a:r>
            <a:endParaRPr sz="3600" dirty="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99" name="Google Shape;9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480" y="3234308"/>
            <a:ext cx="2180367" cy="224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8155" y="3526122"/>
            <a:ext cx="2253597" cy="166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3679" y="2854378"/>
            <a:ext cx="1703601" cy="25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9208" y="3526122"/>
            <a:ext cx="2393722" cy="160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985838" y="2651669"/>
            <a:ext cx="6943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What comes to mind when you think about the coach-athlete relationship?</a:t>
            </a:r>
            <a:endParaRPr sz="1800" b="0" i="0" u="none" strike="noStrike" cap="none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10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332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Bell MT"/>
              <a:buNone/>
            </a:pPr>
            <a:r>
              <a:rPr lang="en-CA" sz="3800" dirty="0">
                <a:latin typeface="Bell MT"/>
                <a:ea typeface="Bell MT"/>
                <a:cs typeface="Bell MT"/>
                <a:sym typeface="Bell MT"/>
              </a:rPr>
              <a:t>Coach-Athlete Relationship </a:t>
            </a:r>
            <a:endParaRPr sz="3800" dirty="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9650" y="3763959"/>
            <a:ext cx="3033016" cy="171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731672"/>
            <a:ext cx="2929925" cy="172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http://www.strangesports.com/images/content/1530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729" y="1717083"/>
            <a:ext cx="1988344" cy="305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2131" y="1731672"/>
            <a:ext cx="3028938" cy="179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38399" y="3657600"/>
            <a:ext cx="2929925" cy="1688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332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2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Bell MT"/>
              <a:buNone/>
            </a:pPr>
            <a:r>
              <a:rPr lang="en-CA" sz="3800" dirty="0">
                <a:latin typeface="Bell MT"/>
                <a:ea typeface="Bell MT"/>
                <a:cs typeface="Bell MT"/>
                <a:sym typeface="Bell MT"/>
              </a:rPr>
              <a:t>Coach-Athlete Relationship </a:t>
            </a:r>
            <a:endParaRPr sz="3800" dirty="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8272211" cy="27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CA" sz="2100" dirty="0">
                <a:latin typeface="Bell MT"/>
                <a:ea typeface="Bell MT"/>
                <a:cs typeface="Bell MT"/>
                <a:sym typeface="Bell MT"/>
              </a:rPr>
              <a:t>The Coach-athlete relationship is often one of the most important and influential relationships experienced by a young athlete.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/>
          </a:p>
          <a:p>
            <a:pPr marL="3429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CA" sz="2100" dirty="0">
                <a:latin typeface="Bell MT"/>
                <a:ea typeface="Bell MT"/>
                <a:cs typeface="Bell MT"/>
                <a:sym typeface="Bell MT"/>
              </a:rPr>
              <a:t>Critical relationship - A caregiving relationship exists when one individual has “significant influence over [another] individual’s sense of safety, trust, and fulfillment of needs” (Crooks &amp; Wolfe, 2007, p. 17).</a:t>
            </a:r>
            <a:endParaRPr dirty="0"/>
          </a:p>
        </p:txBody>
      </p:sp>
      <p:cxnSp>
        <p:nvCxnSpPr>
          <p:cNvPr id="6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7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Bell MT"/>
              <a:buNone/>
            </a:pPr>
            <a:r>
              <a:rPr lang="en-CA" sz="3800" dirty="0">
                <a:latin typeface="Bell MT"/>
                <a:ea typeface="Bell MT"/>
                <a:cs typeface="Bell MT"/>
                <a:sym typeface="Bell MT"/>
              </a:rPr>
              <a:t>Maltreatment in Sport</a:t>
            </a:r>
            <a:endParaRPr sz="3800" dirty="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460375" y="1404891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000" dirty="0">
                <a:latin typeface="Bell MT"/>
                <a:ea typeface="Bell MT"/>
                <a:cs typeface="Bell MT"/>
                <a:sym typeface="Bell MT"/>
              </a:rPr>
              <a:t>An umbrella term that encompasses the different ways in which individuals may experience harm and the different types of harms that may be experienced. </a:t>
            </a: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2400" dirty="0"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6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st michaels college school haz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 michaels college school haz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593"/>
            <a:ext cx="4477089" cy="22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9" y="2294029"/>
            <a:ext cx="4326101" cy="3520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683262"/>
            <a:ext cx="4273330" cy="30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>
            <a:spLocks noGrp="1"/>
          </p:cNvSpPr>
          <p:nvPr>
            <p:ph type="title"/>
          </p:nvPr>
        </p:nvSpPr>
        <p:spPr>
          <a:xfrm>
            <a:off x="482365" y="319023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Bell MT"/>
              <a:buNone/>
            </a:pPr>
            <a:r>
              <a:rPr lang="en-CA" sz="3600" dirty="0">
                <a:latin typeface="Bell MT"/>
                <a:ea typeface="Bell MT"/>
                <a:cs typeface="Bell MT"/>
                <a:sym typeface="Bell MT"/>
              </a:rPr>
              <a:t>Protecting You &amp; Your Athletes</a:t>
            </a:r>
            <a:endParaRPr sz="3600" dirty="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327" name="Google Shape;327;p37"/>
          <p:cNvSpPr/>
          <p:nvPr/>
        </p:nvSpPr>
        <p:spPr>
          <a:xfrm>
            <a:off x="4455373" y="2742762"/>
            <a:ext cx="1774508" cy="95154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sz="13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/>
          <p:nvPr/>
        </p:nvSpPr>
        <p:spPr>
          <a:xfrm>
            <a:off x="6643101" y="2800164"/>
            <a:ext cx="1774508" cy="95154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3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2249889" y="2705063"/>
            <a:ext cx="1774508" cy="95154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endParaRPr sz="13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93956" y="2686615"/>
            <a:ext cx="1774508" cy="95154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3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049" y="1552390"/>
            <a:ext cx="775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ell MT" panose="02020503060305020303" pitchFamily="18" charset="0"/>
              </a:rPr>
              <a:t>We all have a DUTY OF CARE to provide a safe sport environment. </a:t>
            </a:r>
          </a:p>
        </p:txBody>
      </p:sp>
      <p:pic>
        <p:nvPicPr>
          <p:cNvPr id="10" name="Google Shape;3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title"/>
          </p:nvPr>
        </p:nvSpPr>
        <p:spPr>
          <a:xfrm>
            <a:off x="471576" y="228600"/>
            <a:ext cx="6253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Training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348" name="Google Shape;348;p39" descr="https://www.coachesontario.ca/wp-content/uploads/NCCP-RGB-STACKED-E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295400"/>
            <a:ext cx="1552575" cy="676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39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0" name="Google Shape;350;p39"/>
          <p:cNvSpPr txBox="1"/>
          <p:nvPr/>
        </p:nvSpPr>
        <p:spPr>
          <a:xfrm>
            <a:off x="2286000" y="1487269"/>
            <a:ext cx="58055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Make Ethical Decisions (MED)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457200" y="1981200"/>
            <a:ext cx="76343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Helps identify the legal, ethical, and moral implications of difficult situations that present themselves in the world of team and individual sport.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Host your own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Attend one in-person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Virtual Classroom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Home Study</a:t>
            </a:r>
            <a:endParaRPr sz="1600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352" name="Google Shape;352;p39" descr="https://www.coachesontario.ca/wp-content/uploads/NCCP-RGB-STACKED-E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600630"/>
            <a:ext cx="1552575" cy="67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/>
        </p:nvSpPr>
        <p:spPr>
          <a:xfrm>
            <a:off x="2286000" y="3792499"/>
            <a:ext cx="58055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Empower+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9"/>
          <p:cNvSpPr txBox="1"/>
          <p:nvPr/>
        </p:nvSpPr>
        <p:spPr>
          <a:xfrm>
            <a:off x="591127" y="4286430"/>
            <a:ext cx="76343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Enhance athlete welfare by; recognizing the potential for, and presence of maltreatment in sport, learning when and how to intervene when you observe or suspect maltreatment.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Host your own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Virtual Classroom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Attend one in-person</a:t>
            </a:r>
            <a:endParaRPr dirty="0"/>
          </a:p>
        </p:txBody>
      </p:sp>
      <p:sp>
        <p:nvSpPr>
          <p:cNvPr id="355" name="Google Shape;355;p39"/>
          <p:cNvSpPr txBox="1"/>
          <p:nvPr/>
        </p:nvSpPr>
        <p:spPr>
          <a:xfrm>
            <a:off x="609600" y="5829234"/>
            <a:ext cx="7634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Respect in Sport Online Training ($35)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Commit to Kids ($12)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SafeSport USA ($20)</a:t>
            </a:r>
            <a:endParaRPr dirty="0"/>
          </a:p>
        </p:txBody>
      </p:sp>
      <p:pic>
        <p:nvPicPr>
          <p:cNvPr id="14" name="Google Shape;33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7620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Screening involves much </a:t>
            </a:r>
            <a:r>
              <a:rPr lang="en-CA" b="1" dirty="0">
                <a:latin typeface="Bell MT"/>
                <a:ea typeface="Bell MT"/>
                <a:cs typeface="Bell MT"/>
                <a:sym typeface="Bell MT"/>
              </a:rPr>
              <a:t>more than police record checks</a:t>
            </a: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.</a:t>
            </a:r>
            <a:endParaRPr u="sng" dirty="0">
              <a:solidFill>
                <a:schemeClr val="hlink"/>
              </a:solidFill>
              <a:latin typeface="Bell MT"/>
              <a:ea typeface="Bell MT"/>
              <a:cs typeface="Bell MT"/>
              <a:sym typeface="Bell MT"/>
              <a:hlinkClick r:id="rId3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u="sng" dirty="0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3"/>
              </a:rPr>
              <a:t>Screening Matrix </a:t>
            </a:r>
            <a:endParaRPr dirty="0">
              <a:latin typeface="Bell MT"/>
              <a:ea typeface="Bell MT"/>
              <a:cs typeface="Bell MT"/>
              <a:sym typeface="Bell MT"/>
            </a:endParaRPr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Criminal Records Check (CRC)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Vulnerable Sector Verification (VSV)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Enhanced Police Information                                                    Check (E-PIC)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u="sng" dirty="0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4"/>
              </a:rPr>
              <a:t>Sterling </a:t>
            </a:r>
            <a:r>
              <a:rPr lang="en-CA" u="sng" dirty="0" err="1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4"/>
              </a:rPr>
              <a:t>BackCheck</a:t>
            </a:r>
            <a:r>
              <a:rPr lang="en-CA" u="sng" dirty="0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4"/>
              </a:rPr>
              <a:t> </a:t>
            </a: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- $28.25</a:t>
            </a:r>
            <a:endParaRPr dirty="0"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471582" y="228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>
                <a:latin typeface="Bell MT"/>
                <a:ea typeface="Bell MT"/>
                <a:cs typeface="Bell MT"/>
                <a:sym typeface="Bell MT"/>
              </a:rPr>
              <a:t>Screening</a:t>
            </a:r>
            <a:endParaRPr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364" name="Google Shape;364;p40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5" name="Google Shape;365;p40" descr="chart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6818" y="3198091"/>
            <a:ext cx="3396856" cy="35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7620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CA" u="sng" dirty="0">
                <a:solidFill>
                  <a:schemeClr val="hlink"/>
                </a:solidFill>
                <a:latin typeface="Bell MT"/>
                <a:ea typeface="Bell MT"/>
                <a:cs typeface="Bell MT"/>
                <a:sym typeface="Bell MT"/>
                <a:hlinkClick r:id="rId3"/>
              </a:rPr>
              <a:t>Audit Checklist</a:t>
            </a:r>
            <a:r>
              <a:rPr lang="en-CA" dirty="0">
                <a:latin typeface="Bell MT"/>
                <a:ea typeface="Bell MT"/>
                <a:cs typeface="Bell MT"/>
                <a:sym typeface="Bell MT"/>
              </a:rPr>
              <a:t> (See Handout)</a:t>
            </a:r>
          </a:p>
        </p:txBody>
      </p:sp>
      <p:sp>
        <p:nvSpPr>
          <p:cNvPr id="371" name="Google Shape;371;p41"/>
          <p:cNvSpPr txBox="1">
            <a:spLocks noGrp="1"/>
          </p:cNvSpPr>
          <p:nvPr>
            <p:ph type="title"/>
          </p:nvPr>
        </p:nvSpPr>
        <p:spPr>
          <a:xfrm>
            <a:off x="471582" y="2286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ll MT"/>
              <a:buNone/>
            </a:pPr>
            <a:r>
              <a:rPr lang="en-CA">
                <a:latin typeface="Bell MT"/>
                <a:ea typeface="Bell MT"/>
                <a:cs typeface="Bell MT"/>
                <a:sym typeface="Bell MT"/>
              </a:rPr>
              <a:t>Policy &amp; Procedures</a:t>
            </a:r>
            <a:endParaRPr>
              <a:latin typeface="Bell MT"/>
              <a:ea typeface="Bell MT"/>
              <a:cs typeface="Bell MT"/>
              <a:sym typeface="Bell MT"/>
            </a:endParaRPr>
          </a:p>
        </p:txBody>
      </p:sp>
      <p:cxnSp>
        <p:nvCxnSpPr>
          <p:cNvPr id="372" name="Google Shape;372;p41"/>
          <p:cNvCxnSpPr/>
          <p:nvPr/>
        </p:nvCxnSpPr>
        <p:spPr>
          <a:xfrm>
            <a:off x="609600" y="1219200"/>
            <a:ext cx="7481982" cy="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33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018" y="259657"/>
            <a:ext cx="852582" cy="90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jacency">
  <a:themeElements>
    <a:clrScheme name="Custom 1">
      <a:dk1>
        <a:srgbClr val="000000"/>
      </a:dk1>
      <a:lt1>
        <a:srgbClr val="FFFFFF"/>
      </a:lt1>
      <a:dk2>
        <a:srgbClr val="134A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520</Words>
  <Application>Microsoft Office PowerPoint</Application>
  <PresentationFormat>On-screen Show (4:3)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Bell MT</vt:lpstr>
      <vt:lpstr>Calibri</vt:lpstr>
      <vt:lpstr>Adjacency</vt:lpstr>
      <vt:lpstr>Squash Ontario: Keeping Sport Safe</vt:lpstr>
      <vt:lpstr>Coach-Athlete Relationship </vt:lpstr>
      <vt:lpstr>Coach-Athlete Relationship </vt:lpstr>
      <vt:lpstr>Coach-Athlete Relationship </vt:lpstr>
      <vt:lpstr>Maltreatment in Sport</vt:lpstr>
      <vt:lpstr>Protecting You &amp; Your Athletes</vt:lpstr>
      <vt:lpstr>Training</vt:lpstr>
      <vt:lpstr>Screening</vt:lpstr>
      <vt:lpstr>Policy &amp; Procedures</vt:lpstr>
      <vt:lpstr>Reporting</vt:lpstr>
      <vt:lpstr>Your Role in Keeping Sport Safe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OCAA AGM: Safeguarding in Sport</dc:title>
  <dc:creator>Eric McLoughlin</dc:creator>
  <cp:lastModifiedBy>Squash Ontario</cp:lastModifiedBy>
  <cp:revision>22</cp:revision>
  <dcterms:modified xsi:type="dcterms:W3CDTF">2019-06-18T14:29:27Z</dcterms:modified>
</cp:coreProperties>
</file>