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2" r:id="rId2"/>
    <p:sldId id="259" r:id="rId3"/>
    <p:sldId id="632" r:id="rId4"/>
    <p:sldId id="633" r:id="rId5"/>
    <p:sldId id="634" r:id="rId6"/>
    <p:sldId id="499" r:id="rId7"/>
    <p:sldId id="442" r:id="rId8"/>
    <p:sldId id="398" r:id="rId9"/>
    <p:sldId id="443" r:id="rId10"/>
    <p:sldId id="342" r:id="rId11"/>
    <p:sldId id="413" r:id="rId12"/>
    <p:sldId id="431" r:id="rId13"/>
    <p:sldId id="629" r:id="rId14"/>
    <p:sldId id="432" r:id="rId15"/>
    <p:sldId id="380" r:id="rId16"/>
    <p:sldId id="381" r:id="rId17"/>
    <p:sldId id="630" r:id="rId18"/>
    <p:sldId id="637" r:id="rId19"/>
    <p:sldId id="638" r:id="rId20"/>
    <p:sldId id="639" r:id="rId21"/>
    <p:sldId id="417" r:id="rId22"/>
    <p:sldId id="808" r:id="rId23"/>
    <p:sldId id="809" r:id="rId24"/>
    <p:sldId id="419" r:id="rId25"/>
    <p:sldId id="641" r:id="rId26"/>
    <p:sldId id="1100" r:id="rId27"/>
    <p:sldId id="635" r:id="rId28"/>
    <p:sldId id="1101" r:id="rId29"/>
    <p:sldId id="351"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956">
          <p15:clr>
            <a:srgbClr val="A4A3A4"/>
          </p15:clr>
        </p15:guide>
        <p15:guide id="2" pos="290">
          <p15:clr>
            <a:srgbClr val="A4A3A4"/>
          </p15:clr>
        </p15:guide>
        <p15:guide id="3" pos="5474">
          <p15:clr>
            <a:srgbClr val="A4A3A4"/>
          </p15:clr>
        </p15:guide>
        <p15:guide id="4" pos="2812">
          <p15:clr>
            <a:srgbClr val="A4A3A4"/>
          </p15:clr>
        </p15:guide>
        <p15:guide id="5" pos="2952">
          <p15:clr>
            <a:srgbClr val="A4A3A4"/>
          </p15:clr>
        </p15:guide>
        <p15:guide id="6" pos="3698">
          <p15:clr>
            <a:srgbClr val="A4A3A4"/>
          </p15:clr>
        </p15:guide>
        <p15:guide id="7" pos="3837">
          <p15:clr>
            <a:srgbClr val="A4A3A4"/>
          </p15:clr>
        </p15:guide>
        <p15:guide id="8" pos="2061">
          <p15:clr>
            <a:srgbClr val="A4A3A4"/>
          </p15:clr>
        </p15:guide>
        <p15:guide id="9" pos="19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88292" autoAdjust="0"/>
  </p:normalViewPr>
  <p:slideViewPr>
    <p:cSldViewPr snapToGrid="0" snapToObjects="1">
      <p:cViewPr varScale="1">
        <p:scale>
          <a:sx n="94" d="100"/>
          <a:sy n="94" d="100"/>
        </p:scale>
        <p:origin x="1866" y="78"/>
      </p:cViewPr>
      <p:guideLst>
        <p:guide orient="horz" pos="956"/>
        <p:guide pos="290"/>
        <p:guide pos="5474"/>
        <p:guide pos="2812"/>
        <p:guide pos="2952"/>
        <p:guide pos="3698"/>
        <p:guide pos="3837"/>
        <p:guide pos="2061"/>
        <p:guide pos="1917"/>
      </p:guideLst>
    </p:cSldViewPr>
  </p:slideViewPr>
  <p:outlineViewPr>
    <p:cViewPr>
      <p:scale>
        <a:sx n="33" d="100"/>
        <a:sy n="33" d="100"/>
      </p:scale>
      <p:origin x="48" y="0"/>
    </p:cViewPr>
  </p:outlin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Indig" userId="8f6c3701-4532-462c-bad5-532659ab64c3" providerId="ADAL" clId="{DDDD426B-17DA-4EFC-A517-0A9885D5DA3A}"/>
    <pc:docChg chg="delSld modSld">
      <pc:chgData name="Steven Indig" userId="8f6c3701-4532-462c-bad5-532659ab64c3" providerId="ADAL" clId="{DDDD426B-17DA-4EFC-A517-0A9885D5DA3A}" dt="2020-08-19T14:48:36.901" v="6" actId="6549"/>
      <pc:docMkLst>
        <pc:docMk/>
      </pc:docMkLst>
      <pc:sldChg chg="del">
        <pc:chgData name="Steven Indig" userId="8f6c3701-4532-462c-bad5-532659ab64c3" providerId="ADAL" clId="{DDDD426B-17DA-4EFC-A517-0A9885D5DA3A}" dt="2020-08-19T14:48:23.328" v="5" actId="47"/>
        <pc:sldMkLst>
          <pc:docMk/>
          <pc:sldMk cId="1455940377" sldId="284"/>
        </pc:sldMkLst>
      </pc:sldChg>
      <pc:sldChg chg="del">
        <pc:chgData name="Steven Indig" userId="8f6c3701-4532-462c-bad5-532659ab64c3" providerId="ADAL" clId="{DDDD426B-17DA-4EFC-A517-0A9885D5DA3A}" dt="2020-08-19T14:48:23.328" v="5" actId="47"/>
        <pc:sldMkLst>
          <pc:docMk/>
          <pc:sldMk cId="3291986449" sldId="286"/>
        </pc:sldMkLst>
      </pc:sldChg>
      <pc:sldChg chg="del">
        <pc:chgData name="Steven Indig" userId="8f6c3701-4532-462c-bad5-532659ab64c3" providerId="ADAL" clId="{DDDD426B-17DA-4EFC-A517-0A9885D5DA3A}" dt="2020-08-19T14:48:23.328" v="5" actId="47"/>
        <pc:sldMkLst>
          <pc:docMk/>
          <pc:sldMk cId="3490696591" sldId="371"/>
        </pc:sldMkLst>
      </pc:sldChg>
      <pc:sldChg chg="del">
        <pc:chgData name="Steven Indig" userId="8f6c3701-4532-462c-bad5-532659ab64c3" providerId="ADAL" clId="{DDDD426B-17DA-4EFC-A517-0A9885D5DA3A}" dt="2020-08-19T14:48:23.328" v="5" actId="47"/>
        <pc:sldMkLst>
          <pc:docMk/>
          <pc:sldMk cId="1398760118" sldId="372"/>
        </pc:sldMkLst>
      </pc:sldChg>
      <pc:sldChg chg="del">
        <pc:chgData name="Steven Indig" userId="8f6c3701-4532-462c-bad5-532659ab64c3" providerId="ADAL" clId="{DDDD426B-17DA-4EFC-A517-0A9885D5DA3A}" dt="2020-08-19T14:48:23.328" v="5" actId="47"/>
        <pc:sldMkLst>
          <pc:docMk/>
          <pc:sldMk cId="2562903666" sldId="378"/>
        </pc:sldMkLst>
      </pc:sldChg>
      <pc:sldChg chg="del">
        <pc:chgData name="Steven Indig" userId="8f6c3701-4532-462c-bad5-532659ab64c3" providerId="ADAL" clId="{DDDD426B-17DA-4EFC-A517-0A9885D5DA3A}" dt="2020-08-19T14:48:10.677" v="3" actId="47"/>
        <pc:sldMkLst>
          <pc:docMk/>
          <pc:sldMk cId="0" sldId="420"/>
        </pc:sldMkLst>
      </pc:sldChg>
      <pc:sldChg chg="del">
        <pc:chgData name="Steven Indig" userId="8f6c3701-4532-462c-bad5-532659ab64c3" providerId="ADAL" clId="{DDDD426B-17DA-4EFC-A517-0A9885D5DA3A}" dt="2020-08-19T14:17:48.896" v="0" actId="47"/>
        <pc:sldMkLst>
          <pc:docMk/>
          <pc:sldMk cId="0" sldId="498"/>
        </pc:sldMkLst>
      </pc:sldChg>
      <pc:sldChg chg="modSp mod">
        <pc:chgData name="Steven Indig" userId="8f6c3701-4532-462c-bad5-532659ab64c3" providerId="ADAL" clId="{DDDD426B-17DA-4EFC-A517-0A9885D5DA3A}" dt="2020-08-19T14:48:36.901" v="6" actId="6549"/>
        <pc:sldMkLst>
          <pc:docMk/>
          <pc:sldMk cId="4202494052" sldId="632"/>
        </pc:sldMkLst>
        <pc:spChg chg="mod">
          <ac:chgData name="Steven Indig" userId="8f6c3701-4532-462c-bad5-532659ab64c3" providerId="ADAL" clId="{DDDD426B-17DA-4EFC-A517-0A9885D5DA3A}" dt="2020-08-19T14:48:36.901" v="6" actId="6549"/>
          <ac:spMkLst>
            <pc:docMk/>
            <pc:sldMk cId="4202494052" sldId="632"/>
            <ac:spMk id="3" creationId="{F0995593-86A6-4B67-81A4-E136BAD15FE9}"/>
          </ac:spMkLst>
        </pc:spChg>
      </pc:sldChg>
      <pc:sldChg chg="del">
        <pc:chgData name="Steven Indig" userId="8f6c3701-4532-462c-bad5-532659ab64c3" providerId="ADAL" clId="{DDDD426B-17DA-4EFC-A517-0A9885D5DA3A}" dt="2020-08-19T14:47:59.083" v="1" actId="47"/>
        <pc:sldMkLst>
          <pc:docMk/>
          <pc:sldMk cId="359966969" sldId="640"/>
        </pc:sldMkLst>
      </pc:sldChg>
      <pc:sldChg chg="del">
        <pc:chgData name="Steven Indig" userId="8f6c3701-4532-462c-bad5-532659ab64c3" providerId="ADAL" clId="{DDDD426B-17DA-4EFC-A517-0A9885D5DA3A}" dt="2020-08-19T14:48:13.129" v="4" actId="47"/>
        <pc:sldMkLst>
          <pc:docMk/>
          <pc:sldMk cId="0" sldId="818"/>
        </pc:sldMkLst>
      </pc:sldChg>
      <pc:sldChg chg="del">
        <pc:chgData name="Steven Indig" userId="8f6c3701-4532-462c-bad5-532659ab64c3" providerId="ADAL" clId="{DDDD426B-17DA-4EFC-A517-0A9885D5DA3A}" dt="2020-08-19T14:48:23.328" v="5" actId="47"/>
        <pc:sldMkLst>
          <pc:docMk/>
          <pc:sldMk cId="4232879763" sldId="1102"/>
        </pc:sldMkLst>
      </pc:sldChg>
      <pc:sldChg chg="del">
        <pc:chgData name="Steven Indig" userId="8f6c3701-4532-462c-bad5-532659ab64c3" providerId="ADAL" clId="{DDDD426B-17DA-4EFC-A517-0A9885D5DA3A}" dt="2020-08-19T14:48:23.328" v="5" actId="47"/>
        <pc:sldMkLst>
          <pc:docMk/>
          <pc:sldMk cId="1572252191" sldId="1106"/>
        </pc:sldMkLst>
      </pc:sldChg>
      <pc:sldChg chg="del">
        <pc:chgData name="Steven Indig" userId="8f6c3701-4532-462c-bad5-532659ab64c3" providerId="ADAL" clId="{DDDD426B-17DA-4EFC-A517-0A9885D5DA3A}" dt="2020-08-19T14:48:23.328" v="5" actId="47"/>
        <pc:sldMkLst>
          <pc:docMk/>
          <pc:sldMk cId="1308381702" sldId="1108"/>
        </pc:sldMkLst>
      </pc:sldChg>
      <pc:sldChg chg="del">
        <pc:chgData name="Steven Indig" userId="8f6c3701-4532-462c-bad5-532659ab64c3" providerId="ADAL" clId="{DDDD426B-17DA-4EFC-A517-0A9885D5DA3A}" dt="2020-08-19T14:48:23.328" v="5" actId="47"/>
        <pc:sldMkLst>
          <pc:docMk/>
          <pc:sldMk cId="559818748" sldId="1109"/>
        </pc:sldMkLst>
      </pc:sldChg>
      <pc:sldChg chg="del">
        <pc:chgData name="Steven Indig" userId="8f6c3701-4532-462c-bad5-532659ab64c3" providerId="ADAL" clId="{DDDD426B-17DA-4EFC-A517-0A9885D5DA3A}" dt="2020-08-19T14:48:23.328" v="5" actId="47"/>
        <pc:sldMkLst>
          <pc:docMk/>
          <pc:sldMk cId="2982611008" sldId="1110"/>
        </pc:sldMkLst>
      </pc:sldChg>
      <pc:sldChg chg="del">
        <pc:chgData name="Steven Indig" userId="8f6c3701-4532-462c-bad5-532659ab64c3" providerId="ADAL" clId="{DDDD426B-17DA-4EFC-A517-0A9885D5DA3A}" dt="2020-08-19T14:48:07.743" v="2" actId="47"/>
        <pc:sldMkLst>
          <pc:docMk/>
          <pc:sldMk cId="768995247" sldId="11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E5109CF-3660-42B1-ADE7-B1338381E007}" type="datetimeFigureOut">
              <a:rPr lang="en-US"/>
              <a:pPr>
                <a:defRPr/>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48893C-5B3D-44E4-B0A3-FE67DF014557}" type="slidenum">
              <a:rPr lang="en-US"/>
              <a:pPr>
                <a:defRPr/>
              </a:pPr>
              <a:t>‹#›</a:t>
            </a:fld>
            <a:endParaRPr lang="en-US"/>
          </a:p>
        </p:txBody>
      </p:sp>
    </p:spTree>
    <p:extLst>
      <p:ext uri="{BB962C8B-B14F-4D97-AF65-F5344CB8AC3E}">
        <p14:creationId xmlns:p14="http://schemas.microsoft.com/office/powerpoint/2010/main" val="1702062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100" eaLnBrk="0" hangingPunct="0">
              <a:spcBef>
                <a:spcPct val="30000"/>
              </a:spcBef>
              <a:defRPr sz="1200">
                <a:solidFill>
                  <a:schemeClr val="tx1"/>
                </a:solidFill>
                <a:latin typeface="Calibri" pitchFamily="34" charset="0"/>
              </a:defRPr>
            </a:lvl1pPr>
            <a:lvl2pPr marL="742950" indent="-285750" defTabSz="927100" eaLnBrk="0" hangingPunct="0">
              <a:spcBef>
                <a:spcPct val="30000"/>
              </a:spcBef>
              <a:defRPr sz="1200">
                <a:solidFill>
                  <a:schemeClr val="tx1"/>
                </a:solidFill>
                <a:latin typeface="Calibri" pitchFamily="34" charset="0"/>
              </a:defRPr>
            </a:lvl2pPr>
            <a:lvl3pPr marL="1143000" indent="-228600" defTabSz="927100" eaLnBrk="0" hangingPunct="0">
              <a:spcBef>
                <a:spcPct val="30000"/>
              </a:spcBef>
              <a:defRPr sz="1200">
                <a:solidFill>
                  <a:schemeClr val="tx1"/>
                </a:solidFill>
                <a:latin typeface="Calibri" pitchFamily="34" charset="0"/>
              </a:defRPr>
            </a:lvl3pPr>
            <a:lvl4pPr marL="1600200" indent="-228600" defTabSz="927100" eaLnBrk="0" hangingPunct="0">
              <a:spcBef>
                <a:spcPct val="30000"/>
              </a:spcBef>
              <a:defRPr sz="1200">
                <a:solidFill>
                  <a:schemeClr val="tx1"/>
                </a:solidFill>
                <a:latin typeface="Calibri" pitchFamily="34" charset="0"/>
              </a:defRPr>
            </a:lvl4pPr>
            <a:lvl5pPr marL="2057400" indent="-228600" defTabSz="927100" eaLnBrk="0" hangingPunct="0">
              <a:spcBef>
                <a:spcPct val="30000"/>
              </a:spcBef>
              <a:defRPr sz="1200">
                <a:solidFill>
                  <a:schemeClr val="tx1"/>
                </a:solidFill>
                <a:latin typeface="Calibri" pitchFamily="34" charset="0"/>
              </a:defRPr>
            </a:lvl5pPr>
            <a:lvl6pPr marL="2514600" indent="-228600" defTabSz="927100" eaLnBrk="0" fontAlgn="base" hangingPunct="0">
              <a:spcBef>
                <a:spcPct val="30000"/>
              </a:spcBef>
              <a:spcAft>
                <a:spcPct val="0"/>
              </a:spcAft>
              <a:defRPr sz="1200">
                <a:solidFill>
                  <a:schemeClr val="tx1"/>
                </a:solidFill>
                <a:latin typeface="Calibri" pitchFamily="34" charset="0"/>
              </a:defRPr>
            </a:lvl6pPr>
            <a:lvl7pPr marL="2971800" indent="-228600" defTabSz="927100" eaLnBrk="0" fontAlgn="base" hangingPunct="0">
              <a:spcBef>
                <a:spcPct val="30000"/>
              </a:spcBef>
              <a:spcAft>
                <a:spcPct val="0"/>
              </a:spcAft>
              <a:defRPr sz="1200">
                <a:solidFill>
                  <a:schemeClr val="tx1"/>
                </a:solidFill>
                <a:latin typeface="Calibri" pitchFamily="34" charset="0"/>
              </a:defRPr>
            </a:lvl7pPr>
            <a:lvl8pPr marL="3429000" indent="-228600" defTabSz="927100" eaLnBrk="0" fontAlgn="base" hangingPunct="0">
              <a:spcBef>
                <a:spcPct val="30000"/>
              </a:spcBef>
              <a:spcAft>
                <a:spcPct val="0"/>
              </a:spcAft>
              <a:defRPr sz="1200">
                <a:solidFill>
                  <a:schemeClr val="tx1"/>
                </a:solidFill>
                <a:latin typeface="Calibri" pitchFamily="34" charset="0"/>
              </a:defRPr>
            </a:lvl8pPr>
            <a:lvl9pPr marL="3886200" indent="-228600" defTabSz="9271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9023B8-48C8-4261-83B0-A4BC0AF04229}" type="slidenum">
              <a:rPr lang="en-US" altLang="en-US" smtClean="0">
                <a:latin typeface="Times New Roman" pitchFamily="18" charset="0"/>
              </a:rPr>
              <a:pPr eaLnBrk="1" fontAlgn="base" hangingPunct="1">
                <a:spcBef>
                  <a:spcPct val="0"/>
                </a:spcBef>
                <a:spcAft>
                  <a:spcPct val="0"/>
                </a:spcAft>
              </a:pPr>
              <a:t>4</a:t>
            </a:fld>
            <a:endParaRPr lang="en-US" altLang="en-US">
              <a:latin typeface="Times New Roman" pitchFamily="18" charset="0"/>
            </a:endParaRPr>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49148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E1987B3-4E7E-4F41-B3B5-F416DB8071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1AC969-10EB-4309-ADBC-9D2C8BF719DC}"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CB3529FE-66A7-458D-9785-0264051DCE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3F11A030-74E5-4283-A4E6-EBB9FAC557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Risk management is the process by which you choose to identify, measure, evaluate and control risks that may be facing your organization or programs</a:t>
            </a:r>
          </a:p>
          <a:p>
            <a:endParaRPr lang="en-US" altLang="en-US"/>
          </a:p>
          <a:p>
            <a:r>
              <a:rPr lang="en-US" altLang="en-US"/>
              <a:t>Question should not be limited to What are the risks if we do this, but also consider what are the risks if we don’t do this?</a:t>
            </a:r>
          </a:p>
          <a:p>
            <a:endParaRPr lang="en-US" altLang="en-US"/>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95BDAB1-C2BA-4E8B-BF7A-D1A499631E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861D047-8ACB-4578-BF98-74FBEA4EB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41DB47C9-C1E4-4FFA-87DD-48122AA7D7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E0F9E5-8DB9-47AF-94B1-C66BD41EE284}"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5B974B0-750D-4B75-8D5D-118619C992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14D03-2F52-4494-87FA-D8978A76F1CF}"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65539" name="Rectangle 2">
            <a:extLst>
              <a:ext uri="{FF2B5EF4-FFF2-40B4-BE49-F238E27FC236}">
                <a16:creationId xmlns:a16="http://schemas.microsoft.com/office/drawing/2014/main" id="{D01C613C-E20D-4029-BDD2-D3A20BAF193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a:extLst>
              <a:ext uri="{FF2B5EF4-FFF2-40B4-BE49-F238E27FC236}">
                <a16:creationId xmlns:a16="http://schemas.microsoft.com/office/drawing/2014/main" id="{ED28BAB9-AEBF-40B9-B6BA-0E2D305E13F8}"/>
              </a:ext>
            </a:extLst>
          </p:cNvPr>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a:t>Once you have identified, measured and evaluated the risks – you only have 4 options available to you when it comes to deciding how to control the risks.</a:t>
            </a:r>
          </a:p>
          <a:p>
            <a:endParaRPr lang="en-US" altLang="en-US"/>
          </a:p>
          <a:p>
            <a:r>
              <a:rPr lang="en-US" altLang="en-US"/>
              <a:t>You can retain it, reduce it, transfer it or avoid 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36DC84F-BA35-40DC-BE74-66A7547E0C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74BCC7-768B-46FD-A252-00574FB59215}"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7DEE417E-1120-4F4B-84A6-A47D47C597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6C3BCF77-C00A-4E02-8960-008132671E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That duty of care exists even if you are volunteer-based or volunteer led, however, if you can show that you had a Risk Management Plan in place and you took all the steps necessary to mitigate those risks, then that would go a long way to showing that you were acting in an “reasonable” way.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1688B15-5A6A-48E9-9FCE-926E45712B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F90D99-78BA-455D-8692-D8CEC5462894}" type="slidenum">
              <a:rPr lang="en-US" altLang="en-US">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F75295B4-1649-4385-8940-315A25B54EA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a:extLst>
              <a:ext uri="{FF2B5EF4-FFF2-40B4-BE49-F238E27FC236}">
                <a16:creationId xmlns:a16="http://schemas.microsoft.com/office/drawing/2014/main" id="{04FF0A1C-BE51-4F36-9B60-82E0205F12BB}"/>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78915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709E5FD-6938-41C2-A90F-E189C89C50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B024E8B-7CC1-4EB6-8738-D503EA9AA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a:p>
            <a:endParaRPr lang="en-CA" altLang="en-US" dirty="0"/>
          </a:p>
        </p:txBody>
      </p:sp>
      <p:sp>
        <p:nvSpPr>
          <p:cNvPr id="82948" name="Slide Number Placeholder 3">
            <a:extLst>
              <a:ext uri="{FF2B5EF4-FFF2-40B4-BE49-F238E27FC236}">
                <a16:creationId xmlns:a16="http://schemas.microsoft.com/office/drawing/2014/main" id="{A1C268C5-BED6-42EB-A7ED-106019F5C9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8414E1-75D7-4999-B8EA-707A887E3E92}" type="slidenum">
              <a:rPr lang="en-CA" altLang="en-US"/>
              <a:pPr>
                <a:spcBef>
                  <a:spcPct val="0"/>
                </a:spcBef>
              </a:pPr>
              <a:t>19</a:t>
            </a:fld>
            <a:endParaRPr lang="en-CA" altLang="en-US"/>
          </a:p>
        </p:txBody>
      </p:sp>
    </p:spTree>
    <p:extLst>
      <p:ext uri="{BB962C8B-B14F-4D97-AF65-F5344CB8AC3E}">
        <p14:creationId xmlns:p14="http://schemas.microsoft.com/office/powerpoint/2010/main" val="282628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709E5FD-6938-41C2-A90F-E189C89C50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B024E8B-7CC1-4EB6-8738-D503EA9AA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Supreme Court recently upheld a BC Court of Appeal decision to reject a law suit against an organization that offers zip lining by two individuals who were injured as a result of the admitted negligence of the organization.  Even with the evidence of negligence, the court deemed that because the participants had signed the waivers, they were precluded from filing a law suit.</a:t>
            </a:r>
          </a:p>
          <a:p>
            <a:pPr eaLnBrk="1" hangingPunct="1"/>
            <a:endParaRPr lang="en-US" altLang="en-US"/>
          </a:p>
          <a:p>
            <a:pPr eaLnBrk="1" hangingPunct="1"/>
            <a:r>
              <a:rPr lang="en-US" altLang="en-US"/>
              <a:t>The court found that it is standard business practice for sport organizations to request that waivers be signed, the participants were  made aware of the obligation to sign one if they wanted to participate, they were made aware of the associated risks in advance and were given adequate time in which to read the waiver before signing it.</a:t>
            </a:r>
          </a:p>
          <a:p>
            <a:pPr eaLnBrk="1" hangingPunct="1"/>
            <a:endParaRPr lang="en-US" altLang="en-US"/>
          </a:p>
          <a:p>
            <a:pPr eaLnBrk="1" hangingPunct="1"/>
            <a:r>
              <a:rPr lang="en-US" altLang="en-US"/>
              <a:t>The appellants were trying to argue that a waiver is appropriate in instances were the participant has control over their own actions, but that in cases when the participant does not have control – ie the organization staff hook them up, check their belts, etc to ensure secure, - that waivers should not be enforceable.  Court disagreed. </a:t>
            </a:r>
          </a:p>
          <a:p>
            <a:pPr eaLnBrk="1" hangingPunct="1"/>
            <a:endParaRPr lang="en-US" altLang="en-US"/>
          </a:p>
          <a:p>
            <a:pPr eaLnBrk="1" hangingPunct="1"/>
            <a:endParaRPr lang="en-US" altLang="en-US"/>
          </a:p>
          <a:p>
            <a:endParaRPr lang="en-CA" altLang="en-US"/>
          </a:p>
        </p:txBody>
      </p:sp>
      <p:sp>
        <p:nvSpPr>
          <p:cNvPr id="82948" name="Slide Number Placeholder 3">
            <a:extLst>
              <a:ext uri="{FF2B5EF4-FFF2-40B4-BE49-F238E27FC236}">
                <a16:creationId xmlns:a16="http://schemas.microsoft.com/office/drawing/2014/main" id="{A1C268C5-BED6-42EB-A7ED-106019F5C9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8414E1-75D7-4999-B8EA-707A887E3E92}" type="slidenum">
              <a:rPr lang="en-CA" altLang="en-US"/>
              <a:pPr>
                <a:spcBef>
                  <a:spcPct val="0"/>
                </a:spcBef>
              </a:pPr>
              <a:t>20</a:t>
            </a:fld>
            <a:endParaRPr lang="en-CA" altLang="en-US"/>
          </a:p>
        </p:txBody>
      </p:sp>
    </p:spTree>
    <p:extLst>
      <p:ext uri="{BB962C8B-B14F-4D97-AF65-F5344CB8AC3E}">
        <p14:creationId xmlns:p14="http://schemas.microsoft.com/office/powerpoint/2010/main" val="141048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114C417-BD0A-4BE6-8802-8B68C2162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AC02A6-09B7-4334-A93D-D6769420B749}"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76803" name="Rectangle 2">
            <a:extLst>
              <a:ext uri="{FF2B5EF4-FFF2-40B4-BE49-F238E27FC236}">
                <a16:creationId xmlns:a16="http://schemas.microsoft.com/office/drawing/2014/main" id="{A3E1CE4A-CF63-4387-815E-1FC47C78C6C4}"/>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76804" name="Rectangle 3">
            <a:extLst>
              <a:ext uri="{FF2B5EF4-FFF2-40B4-BE49-F238E27FC236}">
                <a16:creationId xmlns:a16="http://schemas.microsoft.com/office/drawing/2014/main" id="{5173A013-CF91-4191-996E-61E2678CFEAC}"/>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3095" tIns="46548" rIns="93095" bIns="46548" numCol="1" anchor="t" anchorCtr="0" compatLnSpc="1">
            <a:prstTxWarp prst="textNoShape">
              <a:avLst/>
            </a:prstTxWarp>
          </a:bodyPr>
          <a:lstStyle/>
          <a:p>
            <a:pPr eaLnBrk="1" hangingPunct="1"/>
            <a:r>
              <a:rPr lang="en-US" altLang="en-US"/>
              <a:t>And this brings us to my final topic of the day – which is Waivers.  Every sport uses them as a way to mitigate risks – as a way to transfer the physical and legal risks associated with participation in a sport activity to the participant themselves.  By having them sing a waiver, you are basically asking them to agree to give up their right to sue you should something go wrong.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7D8E3E8-2D25-41F9-BB01-90FB270995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200" i="1">
                <a:solidFill>
                  <a:schemeClr val="tx1"/>
                </a:solidFill>
                <a:latin typeface="Arial" panose="020B0604020202020204" pitchFamily="34" charset="0"/>
              </a:defRPr>
            </a:lvl1pPr>
            <a:lvl2pPr marL="742950" indent="-285750" defTabSz="927100" eaLnBrk="0" hangingPunct="0">
              <a:defRPr sz="1200" i="1">
                <a:solidFill>
                  <a:schemeClr val="tx1"/>
                </a:solidFill>
                <a:latin typeface="Arial" panose="020B0604020202020204" pitchFamily="34" charset="0"/>
              </a:defRPr>
            </a:lvl2pPr>
            <a:lvl3pPr marL="1143000" indent="-228600" defTabSz="927100" eaLnBrk="0" hangingPunct="0">
              <a:defRPr sz="1200" i="1">
                <a:solidFill>
                  <a:schemeClr val="tx1"/>
                </a:solidFill>
                <a:latin typeface="Arial" panose="020B0604020202020204" pitchFamily="34" charset="0"/>
              </a:defRPr>
            </a:lvl3pPr>
            <a:lvl4pPr marL="1600200" indent="-228600" defTabSz="927100" eaLnBrk="0" hangingPunct="0">
              <a:defRPr sz="1200" i="1">
                <a:solidFill>
                  <a:schemeClr val="tx1"/>
                </a:solidFill>
                <a:latin typeface="Arial" panose="020B0604020202020204" pitchFamily="34" charset="0"/>
              </a:defRPr>
            </a:lvl4pPr>
            <a:lvl5pPr marL="2057400" indent="-228600" defTabSz="927100" eaLnBrk="0" hangingPunct="0">
              <a:defRPr sz="1200" i="1">
                <a:solidFill>
                  <a:schemeClr val="tx1"/>
                </a:solidFill>
                <a:latin typeface="Arial" panose="020B0604020202020204" pitchFamily="34" charset="0"/>
              </a:defRPr>
            </a:lvl5pPr>
            <a:lvl6pPr marL="2514600" indent="-228600" algn="ctr" defTabSz="927100" eaLnBrk="0" fontAlgn="base" hangingPunct="0">
              <a:spcBef>
                <a:spcPct val="0"/>
              </a:spcBef>
              <a:spcAft>
                <a:spcPct val="0"/>
              </a:spcAft>
              <a:defRPr sz="1200" i="1">
                <a:solidFill>
                  <a:schemeClr val="tx1"/>
                </a:solidFill>
                <a:latin typeface="Arial" panose="020B0604020202020204" pitchFamily="34" charset="0"/>
              </a:defRPr>
            </a:lvl6pPr>
            <a:lvl7pPr marL="2971800" indent="-228600" algn="ctr" defTabSz="927100" eaLnBrk="0" fontAlgn="base" hangingPunct="0">
              <a:spcBef>
                <a:spcPct val="0"/>
              </a:spcBef>
              <a:spcAft>
                <a:spcPct val="0"/>
              </a:spcAft>
              <a:defRPr sz="1200" i="1">
                <a:solidFill>
                  <a:schemeClr val="tx1"/>
                </a:solidFill>
                <a:latin typeface="Arial" panose="020B0604020202020204" pitchFamily="34" charset="0"/>
              </a:defRPr>
            </a:lvl7pPr>
            <a:lvl8pPr marL="3429000" indent="-228600" algn="ctr" defTabSz="927100" eaLnBrk="0" fontAlgn="base" hangingPunct="0">
              <a:spcBef>
                <a:spcPct val="0"/>
              </a:spcBef>
              <a:spcAft>
                <a:spcPct val="0"/>
              </a:spcAft>
              <a:defRPr sz="1200" i="1">
                <a:solidFill>
                  <a:schemeClr val="tx1"/>
                </a:solidFill>
                <a:latin typeface="Arial" panose="020B0604020202020204" pitchFamily="34" charset="0"/>
              </a:defRPr>
            </a:lvl8pPr>
            <a:lvl9pPr marL="3886200" indent="-228600" algn="ctr" defTabSz="927100" eaLnBrk="0" fontAlgn="base" hangingPunct="0">
              <a:spcBef>
                <a:spcPct val="0"/>
              </a:spcBef>
              <a:spcAft>
                <a:spcPct val="0"/>
              </a:spcAft>
              <a:defRPr sz="1200" i="1">
                <a:solidFill>
                  <a:schemeClr val="tx1"/>
                </a:solidFill>
                <a:latin typeface="Arial" panose="020B0604020202020204" pitchFamily="34" charset="0"/>
              </a:defRPr>
            </a:lvl9pPr>
          </a:lstStyle>
          <a:p>
            <a:pPr eaLnBrk="1" hangingPunct="1"/>
            <a:fld id="{F350376D-F028-4BD4-822C-8E62ACAF800C}" type="slidenum">
              <a:rPr lang="en-US" altLang="en-US" i="0">
                <a:latin typeface="Times New Roman" panose="02020603050405020304" pitchFamily="18" charset="0"/>
              </a:rPr>
              <a:pPr eaLnBrk="1" hangingPunct="1"/>
              <a:t>22</a:t>
            </a:fld>
            <a:endParaRPr lang="en-US" altLang="en-US" i="0">
              <a:latin typeface="Times New Roman" panose="02020603050405020304" pitchFamily="18" charset="0"/>
            </a:endParaRPr>
          </a:p>
        </p:txBody>
      </p:sp>
      <p:sp>
        <p:nvSpPr>
          <p:cNvPr id="67587" name="Rectangle 2">
            <a:extLst>
              <a:ext uri="{FF2B5EF4-FFF2-40B4-BE49-F238E27FC236}">
                <a16:creationId xmlns:a16="http://schemas.microsoft.com/office/drawing/2014/main" id="{806383A9-3271-4EEF-BD91-2EDCF5FB1CA2}"/>
              </a:ext>
            </a:extLst>
          </p:cNvPr>
          <p:cNvSpPr>
            <a:spLocks noGrp="1" noRot="1" noChangeAspect="1" noChangeArrowheads="1" noTextEdit="1"/>
          </p:cNvSpPr>
          <p:nvPr>
            <p:ph type="sldImg"/>
          </p:nvPr>
        </p:nvSpPr>
        <p:spPr>
          <a:xfrm>
            <a:off x="1179513" y="696913"/>
            <a:ext cx="4645025" cy="3484562"/>
          </a:xfrm>
          <a:solidFill>
            <a:srgbClr val="FFFFFF"/>
          </a:solidFill>
          <a:ln/>
        </p:spPr>
      </p:sp>
      <p:sp>
        <p:nvSpPr>
          <p:cNvPr id="67588" name="Rectangle 3">
            <a:extLst>
              <a:ext uri="{FF2B5EF4-FFF2-40B4-BE49-F238E27FC236}">
                <a16:creationId xmlns:a16="http://schemas.microsoft.com/office/drawing/2014/main" id="{C03F3D35-204C-420C-A7A2-B9607B86E17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6226BF2-8F10-44C3-99BE-BF8FABADEB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200" i="1">
                <a:solidFill>
                  <a:schemeClr val="tx1"/>
                </a:solidFill>
                <a:latin typeface="Arial" panose="020B0604020202020204" pitchFamily="34" charset="0"/>
              </a:defRPr>
            </a:lvl1pPr>
            <a:lvl2pPr marL="742950" indent="-285750" defTabSz="927100" eaLnBrk="0" hangingPunct="0">
              <a:defRPr sz="1200" i="1">
                <a:solidFill>
                  <a:schemeClr val="tx1"/>
                </a:solidFill>
                <a:latin typeface="Arial" panose="020B0604020202020204" pitchFamily="34" charset="0"/>
              </a:defRPr>
            </a:lvl2pPr>
            <a:lvl3pPr marL="1143000" indent="-228600" defTabSz="927100" eaLnBrk="0" hangingPunct="0">
              <a:defRPr sz="1200" i="1">
                <a:solidFill>
                  <a:schemeClr val="tx1"/>
                </a:solidFill>
                <a:latin typeface="Arial" panose="020B0604020202020204" pitchFamily="34" charset="0"/>
              </a:defRPr>
            </a:lvl3pPr>
            <a:lvl4pPr marL="1600200" indent="-228600" defTabSz="927100" eaLnBrk="0" hangingPunct="0">
              <a:defRPr sz="1200" i="1">
                <a:solidFill>
                  <a:schemeClr val="tx1"/>
                </a:solidFill>
                <a:latin typeface="Arial" panose="020B0604020202020204" pitchFamily="34" charset="0"/>
              </a:defRPr>
            </a:lvl4pPr>
            <a:lvl5pPr marL="2057400" indent="-228600" defTabSz="927100" eaLnBrk="0" hangingPunct="0">
              <a:defRPr sz="1200" i="1">
                <a:solidFill>
                  <a:schemeClr val="tx1"/>
                </a:solidFill>
                <a:latin typeface="Arial" panose="020B0604020202020204" pitchFamily="34" charset="0"/>
              </a:defRPr>
            </a:lvl5pPr>
            <a:lvl6pPr marL="2514600" indent="-228600" algn="ctr" defTabSz="927100" eaLnBrk="0" fontAlgn="base" hangingPunct="0">
              <a:spcBef>
                <a:spcPct val="0"/>
              </a:spcBef>
              <a:spcAft>
                <a:spcPct val="0"/>
              </a:spcAft>
              <a:defRPr sz="1200" i="1">
                <a:solidFill>
                  <a:schemeClr val="tx1"/>
                </a:solidFill>
                <a:latin typeface="Arial" panose="020B0604020202020204" pitchFamily="34" charset="0"/>
              </a:defRPr>
            </a:lvl6pPr>
            <a:lvl7pPr marL="2971800" indent="-228600" algn="ctr" defTabSz="927100" eaLnBrk="0" fontAlgn="base" hangingPunct="0">
              <a:spcBef>
                <a:spcPct val="0"/>
              </a:spcBef>
              <a:spcAft>
                <a:spcPct val="0"/>
              </a:spcAft>
              <a:defRPr sz="1200" i="1">
                <a:solidFill>
                  <a:schemeClr val="tx1"/>
                </a:solidFill>
                <a:latin typeface="Arial" panose="020B0604020202020204" pitchFamily="34" charset="0"/>
              </a:defRPr>
            </a:lvl7pPr>
            <a:lvl8pPr marL="3429000" indent="-228600" algn="ctr" defTabSz="927100" eaLnBrk="0" fontAlgn="base" hangingPunct="0">
              <a:spcBef>
                <a:spcPct val="0"/>
              </a:spcBef>
              <a:spcAft>
                <a:spcPct val="0"/>
              </a:spcAft>
              <a:defRPr sz="1200" i="1">
                <a:solidFill>
                  <a:schemeClr val="tx1"/>
                </a:solidFill>
                <a:latin typeface="Arial" panose="020B0604020202020204" pitchFamily="34" charset="0"/>
              </a:defRPr>
            </a:lvl8pPr>
            <a:lvl9pPr marL="3886200" indent="-228600" algn="ctr" defTabSz="927100" eaLnBrk="0" fontAlgn="base" hangingPunct="0">
              <a:spcBef>
                <a:spcPct val="0"/>
              </a:spcBef>
              <a:spcAft>
                <a:spcPct val="0"/>
              </a:spcAft>
              <a:defRPr sz="1200" i="1">
                <a:solidFill>
                  <a:schemeClr val="tx1"/>
                </a:solidFill>
                <a:latin typeface="Arial" panose="020B0604020202020204" pitchFamily="34" charset="0"/>
              </a:defRPr>
            </a:lvl9pPr>
          </a:lstStyle>
          <a:p>
            <a:pPr eaLnBrk="1" hangingPunct="1"/>
            <a:fld id="{33556BEC-D21E-4CEE-ADAE-08CA93BF55F4}" type="slidenum">
              <a:rPr lang="en-US" altLang="en-US" i="0">
                <a:latin typeface="Times New Roman" panose="02020603050405020304" pitchFamily="18" charset="0"/>
              </a:rPr>
              <a:pPr eaLnBrk="1" hangingPunct="1"/>
              <a:t>23</a:t>
            </a:fld>
            <a:endParaRPr lang="en-US" altLang="en-US" i="0">
              <a:latin typeface="Times New Roman" panose="02020603050405020304" pitchFamily="18" charset="0"/>
            </a:endParaRPr>
          </a:p>
        </p:txBody>
      </p:sp>
      <p:sp>
        <p:nvSpPr>
          <p:cNvPr id="68611" name="Rectangle 2">
            <a:extLst>
              <a:ext uri="{FF2B5EF4-FFF2-40B4-BE49-F238E27FC236}">
                <a16:creationId xmlns:a16="http://schemas.microsoft.com/office/drawing/2014/main" id="{EAD42730-65DB-4B8D-9E6E-D8C23CE59C92}"/>
              </a:ext>
            </a:extLst>
          </p:cNvPr>
          <p:cNvSpPr>
            <a:spLocks noGrp="1" noRot="1" noChangeAspect="1" noChangeArrowheads="1" noTextEdit="1"/>
          </p:cNvSpPr>
          <p:nvPr>
            <p:ph type="sldImg"/>
          </p:nvPr>
        </p:nvSpPr>
        <p:spPr>
          <a:xfrm>
            <a:off x="1179513" y="696913"/>
            <a:ext cx="4645025" cy="3484562"/>
          </a:xfrm>
          <a:solidFill>
            <a:srgbClr val="FFFFFF"/>
          </a:solidFill>
          <a:ln/>
        </p:spPr>
      </p:sp>
      <p:sp>
        <p:nvSpPr>
          <p:cNvPr id="68612" name="Rectangle 3">
            <a:extLst>
              <a:ext uri="{FF2B5EF4-FFF2-40B4-BE49-F238E27FC236}">
                <a16:creationId xmlns:a16="http://schemas.microsoft.com/office/drawing/2014/main" id="{C114257E-3A08-46DB-A6DC-C699866DC200}"/>
              </a:ext>
            </a:extLst>
          </p:cNvPr>
          <p:cNvSpPr>
            <a:spLocks noGrp="1" noChangeArrowheads="1"/>
          </p:cNvSpPr>
          <p:nvPr>
            <p:ph type="body" idx="1"/>
          </p:nvPr>
        </p:nvSpPr>
        <p:spPr>
          <a:solidFill>
            <a:srgbClr val="FFFFFF"/>
          </a:solidFill>
          <a:ln>
            <a:solidFill>
              <a:srgbClr val="000000"/>
            </a:solidFill>
          </a:ln>
        </p:spPr>
        <p:txBody>
          <a:bodyPr lIns="85944" tIns="42972" rIns="85944" bIns="42972"/>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2E27F9D-8514-4A99-A97C-46DC1964E2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BFA276-ACAC-49FC-AFA4-ACFEE6EC10ED}"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C19A0599-A0CA-4B5E-869D-3307858E6326}"/>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28676" name="Rectangle 3">
            <a:extLst>
              <a:ext uri="{FF2B5EF4-FFF2-40B4-BE49-F238E27FC236}">
                <a16:creationId xmlns:a16="http://schemas.microsoft.com/office/drawing/2014/main" id="{66977FB8-36BC-472D-8B8D-82837325604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3095" tIns="46548" rIns="93095" bIns="46548" numCol="1" anchor="t" anchorCtr="0" compatLnSpc="1">
            <a:prstTxWarp prst="textNoShape">
              <a:avLst/>
            </a:prstTxWarp>
          </a:bodyPr>
          <a:lstStyle/>
          <a:p>
            <a:pPr eaLnBrk="1" hangingPunct="1"/>
            <a:r>
              <a:rPr lang="en-US" altLang="en-US"/>
              <a:t>In our experience, the Biggest fear expressed to us by any NSO, PSO or Club – having a participant seriously or catastrophically injured, then being sued for it!</a:t>
            </a:r>
          </a:p>
          <a:p>
            <a:pPr eaLnBrk="1" hangingPunct="1"/>
            <a:endParaRPr lang="en-US" altLang="en-US"/>
          </a:p>
          <a:p>
            <a:pPr eaLnBrk="1" hangingPunct="1"/>
            <a:r>
              <a:rPr lang="en-US" altLang="en-US"/>
              <a:t>On the other hand, some clients have said to me Oh I’m not worried about that – that’s what insurance is for! But reality is that Negligence is a serious allegation that can lead to serious costly consequences – not just financially but to your organizations reputation as well. - nobody wants to get sued</a:t>
            </a:r>
          </a:p>
          <a:p>
            <a:pPr eaLnBrk="1" hangingPunct="1"/>
            <a:endParaRPr lang="en-US" altLang="en-US"/>
          </a:p>
          <a:p>
            <a:pPr eaLnBrk="1" hangingPunct="1"/>
            <a:r>
              <a:rPr lang="en-US" altLang="en-US"/>
              <a:t>Good thing is, negligence is very difficult to prove – there is a 4 step legal test that must be applied to every situation in order to determine if someone can be found liable for negligence.</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35675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D2742A9-A141-4D00-A7B4-CDF34D7C05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8F4999-3FFA-4957-8538-BCEA537497BC}"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80899" name="Rectangle 2">
            <a:extLst>
              <a:ext uri="{FF2B5EF4-FFF2-40B4-BE49-F238E27FC236}">
                <a16:creationId xmlns:a16="http://schemas.microsoft.com/office/drawing/2014/main" id="{B4AEBDCC-D24B-4C24-AF77-B6EBE6247C0C}"/>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80900" name="Rectangle 3">
            <a:extLst>
              <a:ext uri="{FF2B5EF4-FFF2-40B4-BE49-F238E27FC236}">
                <a16:creationId xmlns:a16="http://schemas.microsoft.com/office/drawing/2014/main" id="{B005C274-038F-4F1D-AF7C-65A0F213EEC4}"/>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85944" tIns="42972" rIns="85944" bIns="42972" numCol="1" anchor="t" anchorCtr="0" compatLnSpc="1">
            <a:prstTxWarp prst="textNoShape">
              <a:avLst/>
            </a:prstTxWarp>
          </a:bodyPr>
          <a:lstStyle/>
          <a:p>
            <a:pPr eaLnBrk="1" hangingPunct="1"/>
            <a:r>
              <a:rPr lang="en-US" altLang="en-US"/>
              <a:t>In order to ensure that a waiver is enforceable, you need to make it easy for the participant to read and understand, you need to include all the activities and associated risks they may be facing so they can make an informed decision, and you have to ensure that the person has the authority to sign it, and signed it voluntarily.</a:t>
            </a:r>
          </a:p>
          <a:p>
            <a:pPr eaLnBrk="1" hangingPunct="1"/>
            <a:endParaRPr lang="en-US" altLang="en-US"/>
          </a:p>
          <a:p>
            <a:pPr eaLnBrk="1" hangingPunct="1"/>
            <a:r>
              <a:rPr lang="en-US" altLang="en-US"/>
              <a:t>Ensure that all of these are done, you can be almost guaranteed that it will be enforced by the courts.</a:t>
            </a:r>
          </a:p>
          <a:p>
            <a:pPr eaLnBrk="1" hangingPunct="1"/>
            <a:endParaRPr lang="en-US" altLang="en-US"/>
          </a:p>
          <a:p>
            <a:pPr eaLnBrk="1" hangingPunct="1"/>
            <a:r>
              <a:rPr lang="en-US" altLang="en-US"/>
              <a:t>Lets go back to authority – can minors sign a waiver?  No, can their parents sign one on their behalf? No – not a waiver, because a waiver includes waiving the right to sue for negligence.  If you have minor involved in your sport, you have to use a slightly different form, (usually called an Assumption of Risk Form, or Participant’s Agreement) which still lays out all the risks, gets the parent to acknowledge the risks inherent in the sport and give permission for child to participate in any event, and will assume responsibility for any injury that occurs – the difference is that you cannot ask them to waive the right to sue you if you or your organization’s negligence caused their child’s injury.  In the eyes of the law, an adult can only decide to waive that right for themselves.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100" eaLnBrk="0" hangingPunct="0">
              <a:spcBef>
                <a:spcPct val="30000"/>
              </a:spcBef>
              <a:defRPr sz="1200">
                <a:solidFill>
                  <a:schemeClr val="tx1"/>
                </a:solidFill>
                <a:latin typeface="Calibri" pitchFamily="34" charset="0"/>
              </a:defRPr>
            </a:lvl1pPr>
            <a:lvl2pPr marL="742950" indent="-285750" defTabSz="927100" eaLnBrk="0" hangingPunct="0">
              <a:spcBef>
                <a:spcPct val="30000"/>
              </a:spcBef>
              <a:defRPr sz="1200">
                <a:solidFill>
                  <a:schemeClr val="tx1"/>
                </a:solidFill>
                <a:latin typeface="Calibri" pitchFamily="34" charset="0"/>
              </a:defRPr>
            </a:lvl2pPr>
            <a:lvl3pPr marL="1143000" indent="-228600" defTabSz="927100" eaLnBrk="0" hangingPunct="0">
              <a:spcBef>
                <a:spcPct val="30000"/>
              </a:spcBef>
              <a:defRPr sz="1200">
                <a:solidFill>
                  <a:schemeClr val="tx1"/>
                </a:solidFill>
                <a:latin typeface="Calibri" pitchFamily="34" charset="0"/>
              </a:defRPr>
            </a:lvl3pPr>
            <a:lvl4pPr marL="1600200" indent="-228600" defTabSz="927100" eaLnBrk="0" hangingPunct="0">
              <a:spcBef>
                <a:spcPct val="30000"/>
              </a:spcBef>
              <a:defRPr sz="1200">
                <a:solidFill>
                  <a:schemeClr val="tx1"/>
                </a:solidFill>
                <a:latin typeface="Calibri" pitchFamily="34" charset="0"/>
              </a:defRPr>
            </a:lvl4pPr>
            <a:lvl5pPr marL="2057400" indent="-228600" defTabSz="927100" eaLnBrk="0" hangingPunct="0">
              <a:spcBef>
                <a:spcPct val="30000"/>
              </a:spcBef>
              <a:defRPr sz="1200">
                <a:solidFill>
                  <a:schemeClr val="tx1"/>
                </a:solidFill>
                <a:latin typeface="Calibri" pitchFamily="34" charset="0"/>
              </a:defRPr>
            </a:lvl5pPr>
            <a:lvl6pPr marL="2514600" indent="-228600" defTabSz="927100" eaLnBrk="0" fontAlgn="base" hangingPunct="0">
              <a:spcBef>
                <a:spcPct val="30000"/>
              </a:spcBef>
              <a:spcAft>
                <a:spcPct val="0"/>
              </a:spcAft>
              <a:defRPr sz="1200">
                <a:solidFill>
                  <a:schemeClr val="tx1"/>
                </a:solidFill>
                <a:latin typeface="Calibri" pitchFamily="34" charset="0"/>
              </a:defRPr>
            </a:lvl6pPr>
            <a:lvl7pPr marL="2971800" indent="-228600" defTabSz="927100" eaLnBrk="0" fontAlgn="base" hangingPunct="0">
              <a:spcBef>
                <a:spcPct val="30000"/>
              </a:spcBef>
              <a:spcAft>
                <a:spcPct val="0"/>
              </a:spcAft>
              <a:defRPr sz="1200">
                <a:solidFill>
                  <a:schemeClr val="tx1"/>
                </a:solidFill>
                <a:latin typeface="Calibri" pitchFamily="34" charset="0"/>
              </a:defRPr>
            </a:lvl7pPr>
            <a:lvl8pPr marL="3429000" indent="-228600" defTabSz="927100" eaLnBrk="0" fontAlgn="base" hangingPunct="0">
              <a:spcBef>
                <a:spcPct val="30000"/>
              </a:spcBef>
              <a:spcAft>
                <a:spcPct val="0"/>
              </a:spcAft>
              <a:defRPr sz="1200">
                <a:solidFill>
                  <a:schemeClr val="tx1"/>
                </a:solidFill>
                <a:latin typeface="Calibri" pitchFamily="34" charset="0"/>
              </a:defRPr>
            </a:lvl8pPr>
            <a:lvl9pPr marL="3886200" indent="-228600" defTabSz="9271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9023B8-48C8-4261-83B0-A4BC0AF04229}" type="slidenum">
              <a:rPr lang="en-US" altLang="en-US" smtClean="0">
                <a:latin typeface="Times New Roman" pitchFamily="18" charset="0"/>
              </a:rPr>
              <a:pPr eaLnBrk="1" fontAlgn="base" hangingPunct="1">
                <a:spcBef>
                  <a:spcPct val="0"/>
                </a:spcBef>
                <a:spcAft>
                  <a:spcPct val="0"/>
                </a:spcAft>
              </a:pPr>
              <a:t>25</a:t>
            </a:fld>
            <a:endParaRPr lang="en-US" altLang="en-US">
              <a:latin typeface="Times New Roman" pitchFamily="18" charset="0"/>
            </a:endParaRPr>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70496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100" eaLnBrk="0" hangingPunct="0">
              <a:spcBef>
                <a:spcPct val="30000"/>
              </a:spcBef>
              <a:defRPr sz="1200">
                <a:solidFill>
                  <a:schemeClr val="tx1"/>
                </a:solidFill>
                <a:latin typeface="Calibri" pitchFamily="34" charset="0"/>
              </a:defRPr>
            </a:lvl1pPr>
            <a:lvl2pPr marL="742950" indent="-285750" defTabSz="927100" eaLnBrk="0" hangingPunct="0">
              <a:spcBef>
                <a:spcPct val="30000"/>
              </a:spcBef>
              <a:defRPr sz="1200">
                <a:solidFill>
                  <a:schemeClr val="tx1"/>
                </a:solidFill>
                <a:latin typeface="Calibri" pitchFamily="34" charset="0"/>
              </a:defRPr>
            </a:lvl2pPr>
            <a:lvl3pPr marL="1143000" indent="-228600" defTabSz="927100" eaLnBrk="0" hangingPunct="0">
              <a:spcBef>
                <a:spcPct val="30000"/>
              </a:spcBef>
              <a:defRPr sz="1200">
                <a:solidFill>
                  <a:schemeClr val="tx1"/>
                </a:solidFill>
                <a:latin typeface="Calibri" pitchFamily="34" charset="0"/>
              </a:defRPr>
            </a:lvl3pPr>
            <a:lvl4pPr marL="1600200" indent="-228600" defTabSz="927100" eaLnBrk="0" hangingPunct="0">
              <a:spcBef>
                <a:spcPct val="30000"/>
              </a:spcBef>
              <a:defRPr sz="1200">
                <a:solidFill>
                  <a:schemeClr val="tx1"/>
                </a:solidFill>
                <a:latin typeface="Calibri" pitchFamily="34" charset="0"/>
              </a:defRPr>
            </a:lvl4pPr>
            <a:lvl5pPr marL="2057400" indent="-228600" defTabSz="927100" eaLnBrk="0" hangingPunct="0">
              <a:spcBef>
                <a:spcPct val="30000"/>
              </a:spcBef>
              <a:defRPr sz="1200">
                <a:solidFill>
                  <a:schemeClr val="tx1"/>
                </a:solidFill>
                <a:latin typeface="Calibri" pitchFamily="34" charset="0"/>
              </a:defRPr>
            </a:lvl5pPr>
            <a:lvl6pPr marL="2514600" indent="-228600" defTabSz="927100" eaLnBrk="0" fontAlgn="base" hangingPunct="0">
              <a:spcBef>
                <a:spcPct val="30000"/>
              </a:spcBef>
              <a:spcAft>
                <a:spcPct val="0"/>
              </a:spcAft>
              <a:defRPr sz="1200">
                <a:solidFill>
                  <a:schemeClr val="tx1"/>
                </a:solidFill>
                <a:latin typeface="Calibri" pitchFamily="34" charset="0"/>
              </a:defRPr>
            </a:lvl6pPr>
            <a:lvl7pPr marL="2971800" indent="-228600" defTabSz="927100" eaLnBrk="0" fontAlgn="base" hangingPunct="0">
              <a:spcBef>
                <a:spcPct val="30000"/>
              </a:spcBef>
              <a:spcAft>
                <a:spcPct val="0"/>
              </a:spcAft>
              <a:defRPr sz="1200">
                <a:solidFill>
                  <a:schemeClr val="tx1"/>
                </a:solidFill>
                <a:latin typeface="Calibri" pitchFamily="34" charset="0"/>
              </a:defRPr>
            </a:lvl7pPr>
            <a:lvl8pPr marL="3429000" indent="-228600" defTabSz="927100" eaLnBrk="0" fontAlgn="base" hangingPunct="0">
              <a:spcBef>
                <a:spcPct val="30000"/>
              </a:spcBef>
              <a:spcAft>
                <a:spcPct val="0"/>
              </a:spcAft>
              <a:defRPr sz="1200">
                <a:solidFill>
                  <a:schemeClr val="tx1"/>
                </a:solidFill>
                <a:latin typeface="Calibri" pitchFamily="34" charset="0"/>
              </a:defRPr>
            </a:lvl8pPr>
            <a:lvl9pPr marL="3886200" indent="-228600" defTabSz="9271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9023B8-48C8-4261-83B0-A4BC0AF04229}" type="slidenum">
              <a:rPr lang="en-US" altLang="en-US" smtClean="0">
                <a:latin typeface="Times New Roman" pitchFamily="18" charset="0"/>
              </a:rPr>
              <a:pPr eaLnBrk="1" fontAlgn="base" hangingPunct="1">
                <a:spcBef>
                  <a:spcPct val="0"/>
                </a:spcBef>
                <a:spcAft>
                  <a:spcPct val="0"/>
                </a:spcAft>
              </a:pPr>
              <a:t>27</a:t>
            </a:fld>
            <a:endParaRPr lang="en-US" altLang="en-US">
              <a:latin typeface="Times New Roman" pitchFamily="18" charset="0"/>
            </a:endParaRPr>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11401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100" eaLnBrk="0" hangingPunct="0">
              <a:spcBef>
                <a:spcPct val="30000"/>
              </a:spcBef>
              <a:defRPr sz="1200">
                <a:solidFill>
                  <a:schemeClr val="tx1"/>
                </a:solidFill>
                <a:latin typeface="Calibri" pitchFamily="34" charset="0"/>
              </a:defRPr>
            </a:lvl1pPr>
            <a:lvl2pPr marL="742950" indent="-285750" defTabSz="927100" eaLnBrk="0" hangingPunct="0">
              <a:spcBef>
                <a:spcPct val="30000"/>
              </a:spcBef>
              <a:defRPr sz="1200">
                <a:solidFill>
                  <a:schemeClr val="tx1"/>
                </a:solidFill>
                <a:latin typeface="Calibri" pitchFamily="34" charset="0"/>
              </a:defRPr>
            </a:lvl2pPr>
            <a:lvl3pPr marL="1143000" indent="-228600" defTabSz="927100" eaLnBrk="0" hangingPunct="0">
              <a:spcBef>
                <a:spcPct val="30000"/>
              </a:spcBef>
              <a:defRPr sz="1200">
                <a:solidFill>
                  <a:schemeClr val="tx1"/>
                </a:solidFill>
                <a:latin typeface="Calibri" pitchFamily="34" charset="0"/>
              </a:defRPr>
            </a:lvl3pPr>
            <a:lvl4pPr marL="1600200" indent="-228600" defTabSz="927100" eaLnBrk="0" hangingPunct="0">
              <a:spcBef>
                <a:spcPct val="30000"/>
              </a:spcBef>
              <a:defRPr sz="1200">
                <a:solidFill>
                  <a:schemeClr val="tx1"/>
                </a:solidFill>
                <a:latin typeface="Calibri" pitchFamily="34" charset="0"/>
              </a:defRPr>
            </a:lvl4pPr>
            <a:lvl5pPr marL="2057400" indent="-228600" defTabSz="927100" eaLnBrk="0" hangingPunct="0">
              <a:spcBef>
                <a:spcPct val="30000"/>
              </a:spcBef>
              <a:defRPr sz="1200">
                <a:solidFill>
                  <a:schemeClr val="tx1"/>
                </a:solidFill>
                <a:latin typeface="Calibri" pitchFamily="34" charset="0"/>
              </a:defRPr>
            </a:lvl5pPr>
            <a:lvl6pPr marL="2514600" indent="-228600" defTabSz="927100" eaLnBrk="0" fontAlgn="base" hangingPunct="0">
              <a:spcBef>
                <a:spcPct val="30000"/>
              </a:spcBef>
              <a:spcAft>
                <a:spcPct val="0"/>
              </a:spcAft>
              <a:defRPr sz="1200">
                <a:solidFill>
                  <a:schemeClr val="tx1"/>
                </a:solidFill>
                <a:latin typeface="Calibri" pitchFamily="34" charset="0"/>
              </a:defRPr>
            </a:lvl6pPr>
            <a:lvl7pPr marL="2971800" indent="-228600" defTabSz="927100" eaLnBrk="0" fontAlgn="base" hangingPunct="0">
              <a:spcBef>
                <a:spcPct val="30000"/>
              </a:spcBef>
              <a:spcAft>
                <a:spcPct val="0"/>
              </a:spcAft>
              <a:defRPr sz="1200">
                <a:solidFill>
                  <a:schemeClr val="tx1"/>
                </a:solidFill>
                <a:latin typeface="Calibri" pitchFamily="34" charset="0"/>
              </a:defRPr>
            </a:lvl7pPr>
            <a:lvl8pPr marL="3429000" indent="-228600" defTabSz="927100" eaLnBrk="0" fontAlgn="base" hangingPunct="0">
              <a:spcBef>
                <a:spcPct val="30000"/>
              </a:spcBef>
              <a:spcAft>
                <a:spcPct val="0"/>
              </a:spcAft>
              <a:defRPr sz="1200">
                <a:solidFill>
                  <a:schemeClr val="tx1"/>
                </a:solidFill>
                <a:latin typeface="Calibri" pitchFamily="34" charset="0"/>
              </a:defRPr>
            </a:lvl8pPr>
            <a:lvl9pPr marL="3886200" indent="-228600" defTabSz="9271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9023B8-48C8-4261-83B0-A4BC0AF04229}" type="slidenum">
              <a:rPr lang="en-US" altLang="en-US" smtClean="0">
                <a:latin typeface="Times New Roman" pitchFamily="18" charset="0"/>
              </a:rPr>
              <a:pPr eaLnBrk="1" fontAlgn="base" hangingPunct="1">
                <a:spcBef>
                  <a:spcPct val="0"/>
                </a:spcBef>
                <a:spcAft>
                  <a:spcPct val="0"/>
                </a:spcAft>
              </a:pPr>
              <a:t>6</a:t>
            </a:fld>
            <a:endParaRPr lang="en-US" altLang="en-US">
              <a:latin typeface="Times New Roman" pitchFamily="18" charset="0"/>
            </a:endParaRPr>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24547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2E27F9D-8514-4A99-A97C-46DC1964E2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BFA276-ACAC-49FC-AFA4-ACFEE6EC10ED}"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C19A0599-A0CA-4B5E-869D-3307858E6326}"/>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28676" name="Rectangle 3">
            <a:extLst>
              <a:ext uri="{FF2B5EF4-FFF2-40B4-BE49-F238E27FC236}">
                <a16:creationId xmlns:a16="http://schemas.microsoft.com/office/drawing/2014/main" id="{66977FB8-36BC-472D-8B8D-82837325604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3095" tIns="46548" rIns="93095" bIns="46548" numCol="1" anchor="t" anchorCtr="0" compatLnSpc="1">
            <a:prstTxWarp prst="textNoShape">
              <a:avLst/>
            </a:prstTxWarp>
          </a:bodyPr>
          <a:lstStyle/>
          <a:p>
            <a:pPr eaLnBrk="1" hangingPunct="1"/>
            <a:r>
              <a:rPr lang="en-US" altLang="en-US"/>
              <a:t>In our experience, the Biggest fear expressed to us by any NSO, PSO or Club – having a participant seriously or catastrophically injured, then being sued for it!</a:t>
            </a:r>
          </a:p>
          <a:p>
            <a:pPr eaLnBrk="1" hangingPunct="1"/>
            <a:endParaRPr lang="en-US" altLang="en-US"/>
          </a:p>
          <a:p>
            <a:pPr eaLnBrk="1" hangingPunct="1"/>
            <a:r>
              <a:rPr lang="en-US" altLang="en-US"/>
              <a:t>On the other hand, some clients have said to me Oh I’m not worried about that – that’s what insurance is for! But reality is that Negligence is a serious allegation that can lead to serious costly consequences – not just financially but to your organizations reputation as well. - nobody wants to get sued</a:t>
            </a:r>
          </a:p>
          <a:p>
            <a:pPr eaLnBrk="1" hangingPunct="1"/>
            <a:endParaRPr lang="en-US" altLang="en-US"/>
          </a:p>
          <a:p>
            <a:pPr eaLnBrk="1" hangingPunct="1"/>
            <a:r>
              <a:rPr lang="en-US" altLang="en-US"/>
              <a:t>Good thing is, negligence is very difficult to prove – there is a 4 step legal test that must be applied to every situation in order to determine if someone can be found liable for negligence.</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66C943B-7DC3-456D-9FD6-2FB7A59696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8FB2EE-B48C-4A56-9926-8AA297854E51}"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E8D6E86E-C0BD-41FB-8C04-4DFC1045C6F2}"/>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30724" name="Rectangle 3">
            <a:extLst>
              <a:ext uri="{FF2B5EF4-FFF2-40B4-BE49-F238E27FC236}">
                <a16:creationId xmlns:a16="http://schemas.microsoft.com/office/drawing/2014/main" id="{9DCE2DEF-FA38-4AF3-9A3E-07831AACE37A}"/>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a:t>Going to cover each element of the 4 step test briefly so that you can get a better understanding of what is required in order to meet the test:</a:t>
            </a:r>
          </a:p>
          <a:p>
            <a:endParaRPr lang="en-US" altLang="en-US"/>
          </a:p>
          <a:p>
            <a:r>
              <a:rPr lang="en-US" altLang="en-US"/>
              <a:t>Everybody owes a duty of care to someone or another at some point in their lives – as Parents to our children, as employers to our employees, etc.</a:t>
            </a:r>
          </a:p>
          <a:p>
            <a:endParaRPr lang="en-US" altLang="en-US"/>
          </a:p>
          <a:p>
            <a:r>
              <a:rPr lang="en-US" altLang="en-US"/>
              <a:t>The Law says you owe a duty of care to anyone who you ought to know could be affected by your actions.</a:t>
            </a:r>
          </a:p>
          <a:p>
            <a:endParaRPr lang="en-US" altLang="en-US"/>
          </a:p>
          <a:p>
            <a:r>
              <a:rPr lang="en-US" altLang="en-US"/>
              <a:t>So for you guys – coaches owe a duty of care to their athletes – to provide them with a safe environment </a:t>
            </a:r>
          </a:p>
          <a:p>
            <a:endParaRPr lang="en-US" altLang="en-US"/>
          </a:p>
          <a:p>
            <a:r>
              <a:rPr lang="en-US" altLang="en-US"/>
              <a:t>Clubs Administrators -  owe a duty of care to act in the best interests of your organization, and to ensure that your participants are provided with a safe environment</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0F1E242-A5FF-460D-9364-E9B7CD7C0A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C8BE8D-34B6-4665-B158-828DAE7223A2}"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9AF48C0D-5B0F-4E85-A536-40A4C42AE605}"/>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32772" name="Rectangle 3">
            <a:extLst>
              <a:ext uri="{FF2B5EF4-FFF2-40B4-BE49-F238E27FC236}">
                <a16:creationId xmlns:a16="http://schemas.microsoft.com/office/drawing/2014/main" id="{93AE0434-E568-46C1-B1AB-DECA9385E759}"/>
              </a:ext>
            </a:extLst>
          </p:cNvPr>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normAutofit fontScale="85000" lnSpcReduction="20000"/>
          </a:bodyPr>
          <a:lstStyle/>
          <a:p>
            <a:r>
              <a:rPr lang="en-US" altLang="en-US"/>
              <a:t>The standard of care to which you will be held is determined by many different factors and may vary depending on the age and skill level of your participants.</a:t>
            </a:r>
          </a:p>
          <a:p>
            <a:endParaRPr lang="en-US" altLang="en-US"/>
          </a:p>
          <a:p>
            <a:r>
              <a:rPr lang="en-US" altLang="en-US"/>
              <a:t>Often the expected standard of care will be outlined within your organizations by-laws or policies such as code of conduct – as well as any coaching or leadership manuals you may be presented with when you are brought into the organization.</a:t>
            </a:r>
          </a:p>
          <a:p>
            <a:endParaRPr lang="en-US" altLang="en-US"/>
          </a:p>
          <a:p>
            <a:r>
              <a:rPr lang="en-US" altLang="en-US"/>
              <a:t>But there are also unwritten standards or norms within the sport community that you will need to be mindful of.  This is where is important to network with other curling clubs or provinces – find out what they are doing to ensure they meet their duty of care.</a:t>
            </a:r>
          </a:p>
          <a:p>
            <a:endParaRPr lang="en-US" altLang="en-US"/>
          </a:p>
          <a:p>
            <a:r>
              <a:rPr lang="en-US" altLang="en-US"/>
              <a:t>Club excellence out here?  Like a housekeeping stamp of approval offered to clubs that can show they are ahead of the curve, have adopted risk management into their day to day decision making, etc.  If your club is not keeping up to date or informed, you could be falling below the unwritten standard.</a:t>
            </a:r>
          </a:p>
          <a:p>
            <a:endParaRPr lang="en-US" altLang="en-US"/>
          </a:p>
          <a:p>
            <a:r>
              <a:rPr lang="en-US" altLang="en-US"/>
              <a:t>Two main Canadian cases that are consistently referred to in any Negligence cases involving sport and I will go over those briefly in a little bit because they lay out what the expected standard of care is for sport providers </a:t>
            </a:r>
          </a:p>
          <a:p>
            <a:endParaRPr lang="en-US" altLang="en-US"/>
          </a:p>
          <a:p>
            <a:r>
              <a:rPr lang="en-US" altLang="en-US"/>
              <a:t>But often times you have to rely on your common sense – saying to yourself, I have young kids on the ice, what can I do to ensure that they are protected?</a:t>
            </a:r>
          </a:p>
          <a:p>
            <a:endParaRPr lang="en-US" altLang="en-US"/>
          </a:p>
          <a:p>
            <a:r>
              <a:rPr lang="en-US" altLang="en-US"/>
              <a:t>Really important to ensure that you are always up to date with the written and unwritten standards  (relevant to curling) so that you can be aware of the standard of care expected by your members or participants is met.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1BBC7C4-3D43-462D-A442-AD8B282CA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8D3602-68D6-43A5-8A5C-9933FF468B67}"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43011" name="Rectangle 1026">
            <a:extLst>
              <a:ext uri="{FF2B5EF4-FFF2-40B4-BE49-F238E27FC236}">
                <a16:creationId xmlns:a16="http://schemas.microsoft.com/office/drawing/2014/main" id="{E8359A38-F0FE-418F-BDE8-EA5A99DDF055}"/>
              </a:ext>
            </a:extLst>
          </p:cNvPr>
          <p:cNvSpPr>
            <a:spLocks noGrp="1" noRot="1" noChangeAspect="1" noChangeArrowheads="1" noTextEdit="1"/>
          </p:cNvSpPr>
          <p:nvPr>
            <p:ph type="sldImg"/>
          </p:nvPr>
        </p:nvSpPr>
        <p:spPr bwMode="auto">
          <a:xfrm>
            <a:off x="1104900" y="696913"/>
            <a:ext cx="4648200" cy="3487737"/>
          </a:xfrm>
          <a:solidFill>
            <a:srgbClr val="FFFFFF"/>
          </a:solidFill>
          <a:ln>
            <a:solidFill>
              <a:srgbClr val="000000"/>
            </a:solidFill>
            <a:miter lim="800000"/>
            <a:headEnd/>
            <a:tailEnd/>
          </a:ln>
        </p:spPr>
      </p:sp>
      <p:sp>
        <p:nvSpPr>
          <p:cNvPr id="43012" name="Rectangle 1027">
            <a:extLst>
              <a:ext uri="{FF2B5EF4-FFF2-40B4-BE49-F238E27FC236}">
                <a16:creationId xmlns:a16="http://schemas.microsoft.com/office/drawing/2014/main" id="{B881EBCF-8CE3-4060-82C4-3ED74B80AFBB}"/>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3095" tIns="46548" rIns="93095" bIns="46548"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1688B15-5A6A-48E9-9FCE-926E45712B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F90D99-78BA-455D-8692-D8CEC5462894}"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F75295B4-1649-4385-8940-315A25B54EA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a:extLst>
              <a:ext uri="{FF2B5EF4-FFF2-40B4-BE49-F238E27FC236}">
                <a16:creationId xmlns:a16="http://schemas.microsoft.com/office/drawing/2014/main" id="{04FF0A1C-BE51-4F36-9B60-82E0205F12BB}"/>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A832DA5-47FD-439E-9BA2-C60D70D65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4B55D3-352C-4D2A-B92C-7DF254BCA4AC}" type="slidenum">
              <a:rPr lang="en-US" altLang="en-US"/>
              <a:pPr>
                <a:spcBef>
                  <a:spcPct val="0"/>
                </a:spcBef>
              </a:pPr>
              <a:t>12</a:t>
            </a:fld>
            <a:endParaRPr lang="en-US" altLang="en-US"/>
          </a:p>
        </p:txBody>
      </p:sp>
      <p:sp>
        <p:nvSpPr>
          <p:cNvPr id="52227" name="Rectangle 2">
            <a:extLst>
              <a:ext uri="{FF2B5EF4-FFF2-40B4-BE49-F238E27FC236}">
                <a16:creationId xmlns:a16="http://schemas.microsoft.com/office/drawing/2014/main" id="{E7B12D5A-1D13-4C3A-89EE-84D46A15DD9E}"/>
              </a:ext>
            </a:extLst>
          </p:cNvPr>
          <p:cNvSpPr>
            <a:spLocks noGrp="1" noRot="1" noChangeAspect="1" noChangeArrowheads="1" noTextEdit="1"/>
          </p:cNvSpPr>
          <p:nvPr>
            <p:ph type="sldImg"/>
          </p:nvPr>
        </p:nvSpPr>
        <p:spPr bwMode="auto">
          <a:xfrm>
            <a:off x="1104900" y="696913"/>
            <a:ext cx="4649788" cy="3487737"/>
          </a:xfrm>
          <a:solidFill>
            <a:srgbClr val="FFFFFF"/>
          </a:solidFill>
          <a:ln>
            <a:solidFill>
              <a:srgbClr val="000000"/>
            </a:solidFill>
            <a:miter lim="800000"/>
            <a:headEnd/>
            <a:tailEnd/>
          </a:ln>
        </p:spPr>
      </p:sp>
      <p:sp>
        <p:nvSpPr>
          <p:cNvPr id="52228" name="Rectangle 3">
            <a:extLst>
              <a:ext uri="{FF2B5EF4-FFF2-40B4-BE49-F238E27FC236}">
                <a16:creationId xmlns:a16="http://schemas.microsoft.com/office/drawing/2014/main" id="{8F1126EC-3BEA-46F5-BF94-779FC84B37C7}"/>
              </a:ext>
            </a:extLst>
          </p:cNvPr>
          <p:cNvSpPr>
            <a:spLocks noGrp="1" noChangeArrowheads="1"/>
          </p:cNvSpPr>
          <p:nvPr>
            <p:ph type="body" idx="1"/>
          </p:nvPr>
        </p:nvSpPr>
        <p:spPr bwMode="auto">
          <a:xfrm>
            <a:off x="685800" y="4414838"/>
            <a:ext cx="5486400" cy="4184650"/>
          </a:xfrm>
          <a:solidFill>
            <a:srgbClr val="FFFFFF"/>
          </a:solidFill>
          <a:ln>
            <a:solidFill>
              <a:srgbClr val="000000"/>
            </a:solidFill>
            <a:miter lim="800000"/>
            <a:headEnd/>
            <a:tailEnd/>
          </a:ln>
        </p:spPr>
        <p:txBody>
          <a:bodyPr wrap="square" lIns="89783" tIns="44891" rIns="89783" bIns="44891" numCol="1" anchor="t" anchorCtr="0" compatLnSpc="1">
            <a:prstTxWarp prst="textNoShape">
              <a:avLst/>
            </a:prstTxWarp>
          </a:bodyPr>
          <a:lstStyle/>
          <a:p>
            <a:pPr eaLnBrk="1" hangingPunct="1">
              <a:spcBef>
                <a:spcPct val="0"/>
              </a:spcBef>
            </a:pPr>
            <a:endParaRPr lang="en-US" altLang="en-US" sz="2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1 - Bla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4741" y="2530220"/>
            <a:ext cx="5873919" cy="1470025"/>
          </a:xfrm>
        </p:spPr>
        <p:txBody>
          <a:bodyPr/>
          <a:lstStyle>
            <a:lvl1pPr algn="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2924741" y="4596349"/>
            <a:ext cx="5873919" cy="1247420"/>
          </a:xfrm>
        </p:spPr>
        <p:txBody>
          <a:bodyPr>
            <a:normAutofit/>
          </a:bodyPr>
          <a:lstStyle>
            <a:lvl1pPr marL="0" indent="0" algn="r">
              <a:buNone/>
              <a:defRPr sz="2000" b="1"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136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6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ueSport -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9ACC"/>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24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ueSport - Title, Content,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1838" y="505217"/>
            <a:ext cx="5413375" cy="1143000"/>
          </a:xfrm>
        </p:spPr>
        <p:txBody>
          <a:bodyPr/>
          <a:lstStyle/>
          <a:p>
            <a:r>
              <a:rPr lang="en-US"/>
              <a:t>Click to edit Master title style</a:t>
            </a:r>
          </a:p>
        </p:txBody>
      </p:sp>
      <p:sp>
        <p:nvSpPr>
          <p:cNvPr id="3" name="Content Placeholder 2"/>
          <p:cNvSpPr>
            <a:spLocks noGrp="1"/>
          </p:cNvSpPr>
          <p:nvPr>
            <p:ph idx="1"/>
          </p:nvPr>
        </p:nvSpPr>
        <p:spPr>
          <a:xfrm>
            <a:off x="3271838" y="1745282"/>
            <a:ext cx="5413375" cy="3911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p:cNvSpPr>
            <a:spLocks noGrp="1"/>
          </p:cNvSpPr>
          <p:nvPr>
            <p:ph type="pic" sz="quarter" idx="10"/>
          </p:nvPr>
        </p:nvSpPr>
        <p:spPr>
          <a:xfrm>
            <a:off x="460374" y="-1"/>
            <a:ext cx="2582863" cy="4021823"/>
          </a:xfrm>
        </p:spPr>
        <p:txBody>
          <a:bodyPr rtlCol="0">
            <a:normAutofit/>
          </a:bodyPr>
          <a:lstStyle/>
          <a:p>
            <a:pPr lvl="0"/>
            <a:endParaRPr lang="en-US" noProof="0"/>
          </a:p>
        </p:txBody>
      </p:sp>
    </p:spTree>
    <p:extLst>
      <p:ext uri="{BB962C8B-B14F-4D97-AF65-F5344CB8AC3E}">
        <p14:creationId xmlns:p14="http://schemas.microsoft.com/office/powerpoint/2010/main" val="97838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rueSport - 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01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ueSport - 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52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Slide - Bla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211" y="1528203"/>
            <a:ext cx="5873919" cy="1470025"/>
          </a:xfrm>
        </p:spPr>
        <p:txBody>
          <a:bodyPr/>
          <a:lstStyle>
            <a:lvl1pPr algn="l">
              <a:defRPr cap="none">
                <a:solidFill>
                  <a:schemeClr val="bg1"/>
                </a:solidFill>
              </a:defRPr>
            </a:lvl1pPr>
          </a:lstStyle>
          <a:p>
            <a:r>
              <a:rPr lang="en-US"/>
              <a:t>Click to edit Master title style</a:t>
            </a:r>
          </a:p>
        </p:txBody>
      </p:sp>
      <p:sp>
        <p:nvSpPr>
          <p:cNvPr id="3" name="Subtitle 2"/>
          <p:cNvSpPr>
            <a:spLocks noGrp="1"/>
          </p:cNvSpPr>
          <p:nvPr>
            <p:ph type="subTitle" idx="1"/>
          </p:nvPr>
        </p:nvSpPr>
        <p:spPr>
          <a:xfrm>
            <a:off x="463211" y="2917918"/>
            <a:ext cx="7222528" cy="890394"/>
          </a:xfrm>
        </p:spPr>
        <p:txBody>
          <a:bodyPr>
            <a:noAutofit/>
          </a:bodyPr>
          <a:lstStyle>
            <a:lvl1pPr marL="0" indent="0" algn="l">
              <a:buNone/>
              <a:defRPr sz="4000" b="1"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0223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losing Slide -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211" y="1528203"/>
            <a:ext cx="5873919" cy="1470025"/>
          </a:xfrm>
        </p:spPr>
        <p:txBody>
          <a:bodyPr/>
          <a:lstStyle>
            <a:lvl1pPr algn="l">
              <a:defRPr cap="none">
                <a:solidFill>
                  <a:schemeClr val="tx2"/>
                </a:solidFill>
              </a:defRPr>
            </a:lvl1pPr>
          </a:lstStyle>
          <a:p>
            <a:r>
              <a:rPr lang="en-US"/>
              <a:t>Click to edit Master title style</a:t>
            </a:r>
          </a:p>
        </p:txBody>
      </p:sp>
      <p:sp>
        <p:nvSpPr>
          <p:cNvPr id="3" name="Subtitle 2"/>
          <p:cNvSpPr>
            <a:spLocks noGrp="1"/>
          </p:cNvSpPr>
          <p:nvPr>
            <p:ph type="subTitle" idx="1"/>
          </p:nvPr>
        </p:nvSpPr>
        <p:spPr>
          <a:xfrm>
            <a:off x="463211" y="2917918"/>
            <a:ext cx="7222528" cy="890394"/>
          </a:xfrm>
        </p:spPr>
        <p:txBody>
          <a:bodyPr>
            <a:noAutofit/>
          </a:bodyPr>
          <a:lstStyle>
            <a:lvl1pPr marL="0" indent="0" algn="l">
              <a:buNone/>
              <a:defRPr sz="4000" b="1"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5685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DCCACD37-53F8-40E6-BC73-51A3E3105B9C}"/>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AD60B64D-2986-449C-8949-E0CA8EC77475}" type="datetimeFigureOut">
              <a:rPr lang="en-CA"/>
              <a:pPr>
                <a:defRPr/>
              </a:pPr>
              <a:t>2020-08-19</a:t>
            </a:fld>
            <a:endParaRPr lang="en-CA"/>
          </a:p>
        </p:txBody>
      </p:sp>
      <p:sp>
        <p:nvSpPr>
          <p:cNvPr id="6" name="Footer Placeholder 4">
            <a:extLst>
              <a:ext uri="{FF2B5EF4-FFF2-40B4-BE49-F238E27FC236}">
                <a16:creationId xmlns:a16="http://schemas.microsoft.com/office/drawing/2014/main" id="{A39FF2E4-EEA6-496C-BB48-0FDAAF97AE68}"/>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CA"/>
          </a:p>
        </p:txBody>
      </p:sp>
      <p:sp>
        <p:nvSpPr>
          <p:cNvPr id="7" name="Slide Number Placeholder 5">
            <a:extLst>
              <a:ext uri="{FF2B5EF4-FFF2-40B4-BE49-F238E27FC236}">
                <a16:creationId xmlns:a16="http://schemas.microsoft.com/office/drawing/2014/main" id="{7A4BE98C-E061-41D3-AF41-12EF9F9399C0}"/>
              </a:ext>
            </a:extLst>
          </p:cNvPr>
          <p:cNvSpPr>
            <a:spLocks noGrp="1"/>
          </p:cNvSpPr>
          <p:nvPr>
            <p:ph type="sldNum" sz="quarter" idx="12"/>
          </p:nvPr>
        </p:nvSpPr>
        <p:spPr>
          <a:xfrm>
            <a:off x="6883400" y="6467475"/>
            <a:ext cx="2133600" cy="2698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FBD840D-5F7F-4D5E-B2AA-E67748E4478A}" type="slidenum">
              <a:rPr lang="en-CA" altLang="en-US"/>
              <a:pPr/>
              <a:t>‹#›</a:t>
            </a:fld>
            <a:endParaRPr lang="en-CA" altLang="en-US"/>
          </a:p>
        </p:txBody>
      </p:sp>
    </p:spTree>
    <p:extLst>
      <p:ext uri="{BB962C8B-B14F-4D97-AF65-F5344CB8AC3E}">
        <p14:creationId xmlns:p14="http://schemas.microsoft.com/office/powerpoint/2010/main" val="385881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1 -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4741" y="2530220"/>
            <a:ext cx="5873919" cy="1470025"/>
          </a:xfrm>
        </p:spPr>
        <p:txBody>
          <a:bodyPr/>
          <a:lstStyle>
            <a:lvl1pPr algn="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2924741" y="4596349"/>
            <a:ext cx="5873919" cy="1247420"/>
          </a:xfrm>
        </p:spPr>
        <p:txBody>
          <a:bodyPr>
            <a:normAutofit/>
          </a:bodyPr>
          <a:lstStyle>
            <a:lvl1pPr marL="0" indent="0" algn="r">
              <a:buNone/>
              <a:defRPr sz="2000" b="1"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431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2 - Bla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31777" y="1807958"/>
            <a:ext cx="4289640"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3631777" y="3355566"/>
            <a:ext cx="4289640" cy="1752600"/>
          </a:xfrm>
        </p:spPr>
        <p:txBody>
          <a:bodyPr>
            <a:normAutofit/>
          </a:bodyPr>
          <a:lstStyle>
            <a:lvl1pPr marL="0" indent="0" algn="l">
              <a:buNone/>
              <a:defRPr sz="2000" b="1"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673101" y="0"/>
            <a:ext cx="2598737" cy="1600200"/>
          </a:xfrm>
        </p:spPr>
        <p:txBody>
          <a:bodyPr rtlCol="0">
            <a:normAutofit/>
          </a:bodyPr>
          <a:lstStyle/>
          <a:p>
            <a:pPr lvl="0"/>
            <a:endParaRPr lang="en-US" noProof="0"/>
          </a:p>
        </p:txBody>
      </p:sp>
      <p:sp>
        <p:nvSpPr>
          <p:cNvPr id="7" name="Picture Placeholder 4"/>
          <p:cNvSpPr>
            <a:spLocks noGrp="1"/>
          </p:cNvSpPr>
          <p:nvPr>
            <p:ph type="pic" sz="quarter" idx="11"/>
          </p:nvPr>
        </p:nvSpPr>
        <p:spPr>
          <a:xfrm>
            <a:off x="673101" y="1677783"/>
            <a:ext cx="2598737" cy="1600200"/>
          </a:xfrm>
        </p:spPr>
        <p:txBody>
          <a:bodyPr rtlCol="0">
            <a:normAutofit/>
          </a:bodyPr>
          <a:lstStyle/>
          <a:p>
            <a:pPr lvl="0"/>
            <a:endParaRPr lang="en-US" noProof="0"/>
          </a:p>
        </p:txBody>
      </p:sp>
      <p:sp>
        <p:nvSpPr>
          <p:cNvPr id="8" name="Picture Placeholder 4"/>
          <p:cNvSpPr>
            <a:spLocks noGrp="1"/>
          </p:cNvSpPr>
          <p:nvPr>
            <p:ph type="pic" sz="quarter" idx="12"/>
          </p:nvPr>
        </p:nvSpPr>
        <p:spPr>
          <a:xfrm>
            <a:off x="673101" y="3355566"/>
            <a:ext cx="2598737" cy="1600200"/>
          </a:xfrm>
        </p:spPr>
        <p:txBody>
          <a:bodyPr rtlCol="0">
            <a:normAutofit/>
          </a:bodyPr>
          <a:lstStyle/>
          <a:p>
            <a:pPr lvl="0"/>
            <a:endParaRPr lang="en-US" noProof="0"/>
          </a:p>
        </p:txBody>
      </p:sp>
    </p:spTree>
    <p:extLst>
      <p:ext uri="{BB962C8B-B14F-4D97-AF65-F5344CB8AC3E}">
        <p14:creationId xmlns:p14="http://schemas.microsoft.com/office/powerpoint/2010/main" val="129858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pt2 -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31777" y="1807958"/>
            <a:ext cx="4289640" cy="1470025"/>
          </a:xfrm>
        </p:spPr>
        <p:txBody>
          <a:bodyPr/>
          <a:lstStyle>
            <a:lvl1pPr algn="l">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3631777" y="3355566"/>
            <a:ext cx="4289640" cy="1752600"/>
          </a:xfrm>
        </p:spPr>
        <p:txBody>
          <a:bodyPr>
            <a:normAutofit/>
          </a:bodyPr>
          <a:lstStyle>
            <a:lvl1pPr marL="0" indent="0" algn="l">
              <a:buNone/>
              <a:defRPr sz="2000" b="1"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673101" y="0"/>
            <a:ext cx="2598737" cy="1600200"/>
          </a:xfrm>
        </p:spPr>
        <p:txBody>
          <a:bodyPr rtlCol="0">
            <a:normAutofit/>
          </a:bodyPr>
          <a:lstStyle/>
          <a:p>
            <a:pPr lvl="0"/>
            <a:endParaRPr lang="en-US" noProof="0"/>
          </a:p>
        </p:txBody>
      </p:sp>
      <p:sp>
        <p:nvSpPr>
          <p:cNvPr id="7" name="Picture Placeholder 4"/>
          <p:cNvSpPr>
            <a:spLocks noGrp="1"/>
          </p:cNvSpPr>
          <p:nvPr>
            <p:ph type="pic" sz="quarter" idx="11"/>
          </p:nvPr>
        </p:nvSpPr>
        <p:spPr>
          <a:xfrm>
            <a:off x="673101" y="1677783"/>
            <a:ext cx="2598737" cy="1600200"/>
          </a:xfrm>
        </p:spPr>
        <p:txBody>
          <a:bodyPr rtlCol="0">
            <a:normAutofit/>
          </a:bodyPr>
          <a:lstStyle/>
          <a:p>
            <a:pPr lvl="0"/>
            <a:endParaRPr lang="en-US" noProof="0"/>
          </a:p>
        </p:txBody>
      </p:sp>
      <p:sp>
        <p:nvSpPr>
          <p:cNvPr id="8" name="Picture Placeholder 4"/>
          <p:cNvSpPr>
            <a:spLocks noGrp="1"/>
          </p:cNvSpPr>
          <p:nvPr>
            <p:ph type="pic" sz="quarter" idx="12"/>
          </p:nvPr>
        </p:nvSpPr>
        <p:spPr>
          <a:xfrm>
            <a:off x="673101" y="3355566"/>
            <a:ext cx="2598737" cy="1600200"/>
          </a:xfrm>
        </p:spPr>
        <p:txBody>
          <a:bodyPr rtlCol="0">
            <a:normAutofit/>
          </a:bodyPr>
          <a:lstStyle/>
          <a:p>
            <a:pPr lvl="0"/>
            <a:endParaRPr lang="en-US" noProof="0"/>
          </a:p>
        </p:txBody>
      </p:sp>
    </p:spTree>
    <p:extLst>
      <p:ext uri="{BB962C8B-B14F-4D97-AF65-F5344CB8AC3E}">
        <p14:creationId xmlns:p14="http://schemas.microsoft.com/office/powerpoint/2010/main" val="230281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TrueSport - Bla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4741" y="2530220"/>
            <a:ext cx="5873919" cy="1470025"/>
          </a:xfrm>
        </p:spPr>
        <p:txBody>
          <a:bodyPr/>
          <a:lstStyle>
            <a:lvl1pPr algn="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2924741" y="4596349"/>
            <a:ext cx="5873919" cy="1247420"/>
          </a:xfrm>
        </p:spPr>
        <p:txBody>
          <a:bodyPr>
            <a:normAutofit/>
          </a:bodyPr>
          <a:lstStyle>
            <a:lvl1pPr marL="0" indent="0" algn="r">
              <a:buNone/>
              <a:defRPr sz="2000" b="1"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3706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TrueSport -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4741" y="2530220"/>
            <a:ext cx="5873919" cy="1470025"/>
          </a:xfrm>
        </p:spPr>
        <p:txBody>
          <a:bodyPr/>
          <a:lstStyle>
            <a:lvl1pPr algn="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2924741" y="4596349"/>
            <a:ext cx="5873919" cy="1247420"/>
          </a:xfrm>
        </p:spPr>
        <p:txBody>
          <a:bodyPr>
            <a:normAutofit/>
          </a:bodyPr>
          <a:lstStyle>
            <a:lvl1pPr marL="0" indent="0" algn="r">
              <a:buNone/>
              <a:defRPr sz="2000" b="1"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6383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9ACC"/>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22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icture">
    <p:spTree>
      <p:nvGrpSpPr>
        <p:cNvPr id="1" name=""/>
        <p:cNvGrpSpPr/>
        <p:nvPr/>
      </p:nvGrpSpPr>
      <p:grpSpPr>
        <a:xfrm>
          <a:off x="0" y="0"/>
          <a:ext cx="0" cy="0"/>
          <a:chOff x="0" y="0"/>
          <a:chExt cx="0" cy="0"/>
        </a:xfrm>
      </p:grpSpPr>
      <p:sp>
        <p:nvSpPr>
          <p:cNvPr id="2" name="Title 1"/>
          <p:cNvSpPr>
            <a:spLocks noGrp="1"/>
          </p:cNvSpPr>
          <p:nvPr>
            <p:ph type="title"/>
          </p:nvPr>
        </p:nvSpPr>
        <p:spPr>
          <a:xfrm>
            <a:off x="3271838" y="505217"/>
            <a:ext cx="5413375" cy="1143000"/>
          </a:xfrm>
        </p:spPr>
        <p:txBody>
          <a:bodyPr/>
          <a:lstStyle/>
          <a:p>
            <a:r>
              <a:rPr lang="en-US"/>
              <a:t>Click to edit Master title style</a:t>
            </a:r>
          </a:p>
        </p:txBody>
      </p:sp>
      <p:sp>
        <p:nvSpPr>
          <p:cNvPr id="3" name="Content Placeholder 2"/>
          <p:cNvSpPr>
            <a:spLocks noGrp="1"/>
          </p:cNvSpPr>
          <p:nvPr>
            <p:ph idx="1"/>
          </p:nvPr>
        </p:nvSpPr>
        <p:spPr>
          <a:xfrm>
            <a:off x="3271838" y="1745282"/>
            <a:ext cx="5413375" cy="3911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p:cNvSpPr>
            <a:spLocks noGrp="1"/>
          </p:cNvSpPr>
          <p:nvPr>
            <p:ph type="pic" sz="quarter" idx="10"/>
          </p:nvPr>
        </p:nvSpPr>
        <p:spPr>
          <a:xfrm>
            <a:off x="460374" y="-1"/>
            <a:ext cx="2582863" cy="4021823"/>
          </a:xfrm>
        </p:spPr>
        <p:txBody>
          <a:bodyPr rtlCol="0">
            <a:normAutofit/>
          </a:bodyPr>
          <a:lstStyle/>
          <a:p>
            <a:pPr lvl="0"/>
            <a:endParaRPr lang="en-US" noProof="0"/>
          </a:p>
        </p:txBody>
      </p:sp>
    </p:spTree>
    <p:extLst>
      <p:ext uri="{BB962C8B-B14F-4D97-AF65-F5344CB8AC3E}">
        <p14:creationId xmlns:p14="http://schemas.microsoft.com/office/powerpoint/2010/main" val="371007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89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963"/>
            <a:ext cx="8229600" cy="1066800"/>
          </a:xfrm>
          <a:prstGeom prst="rect">
            <a:avLst/>
          </a:prstGeom>
        </p:spPr>
        <p:txBody>
          <a:bodyPr vert="horz" lIns="91440" tIns="45720" rIns="91440" bIns="45720" rtlCol="0" anchor="b">
            <a:normAutofit/>
          </a:bodyPr>
          <a:lstStyle/>
          <a:p>
            <a:r>
              <a:rPr lang="en-US"/>
              <a:t>Click to edit Master title style</a:t>
            </a:r>
          </a:p>
        </p:txBody>
      </p:sp>
      <p:sp>
        <p:nvSpPr>
          <p:cNvPr id="1027" name="Text Placeholder 2"/>
          <p:cNvSpPr>
            <a:spLocks noGrp="1"/>
          </p:cNvSpPr>
          <p:nvPr>
            <p:ph type="body" idx="1"/>
          </p:nvPr>
        </p:nvSpPr>
        <p:spPr bwMode="auto">
          <a:xfrm>
            <a:off x="457200" y="1497013"/>
            <a:ext cx="8229600"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54" r:id="rId7"/>
    <p:sldLayoutId id="2147483755" r:id="rId8"/>
    <p:sldLayoutId id="2147483756" r:id="rId9"/>
    <p:sldLayoutId id="2147483757"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0" fontAlgn="base" hangingPunct="0">
        <a:spcBef>
          <a:spcPct val="0"/>
        </a:spcBef>
        <a:spcAft>
          <a:spcPct val="0"/>
        </a:spcAft>
        <a:defRPr sz="3500" kern="1200" spc="-50">
          <a:solidFill>
            <a:srgbClr val="969ACC"/>
          </a:solidFill>
          <a:latin typeface="Arial"/>
          <a:ea typeface="+mj-ea"/>
          <a:cs typeface="Arial"/>
        </a:defRPr>
      </a:lvl1pPr>
      <a:lvl2pPr algn="l" defTabSz="457200" rtl="0" eaLnBrk="0" fontAlgn="base" hangingPunct="0">
        <a:spcBef>
          <a:spcPct val="0"/>
        </a:spcBef>
        <a:spcAft>
          <a:spcPct val="0"/>
        </a:spcAft>
        <a:defRPr sz="3500">
          <a:solidFill>
            <a:srgbClr val="969ACC"/>
          </a:solidFill>
          <a:latin typeface="Arial" charset="0"/>
          <a:cs typeface="Arial" charset="0"/>
        </a:defRPr>
      </a:lvl2pPr>
      <a:lvl3pPr algn="l" defTabSz="457200" rtl="0" eaLnBrk="0" fontAlgn="base" hangingPunct="0">
        <a:spcBef>
          <a:spcPct val="0"/>
        </a:spcBef>
        <a:spcAft>
          <a:spcPct val="0"/>
        </a:spcAft>
        <a:defRPr sz="3500">
          <a:solidFill>
            <a:srgbClr val="969ACC"/>
          </a:solidFill>
          <a:latin typeface="Arial" charset="0"/>
          <a:cs typeface="Arial" charset="0"/>
        </a:defRPr>
      </a:lvl3pPr>
      <a:lvl4pPr algn="l" defTabSz="457200" rtl="0" eaLnBrk="0" fontAlgn="base" hangingPunct="0">
        <a:spcBef>
          <a:spcPct val="0"/>
        </a:spcBef>
        <a:spcAft>
          <a:spcPct val="0"/>
        </a:spcAft>
        <a:defRPr sz="3500">
          <a:solidFill>
            <a:srgbClr val="969ACC"/>
          </a:solidFill>
          <a:latin typeface="Arial" charset="0"/>
          <a:cs typeface="Arial" charset="0"/>
        </a:defRPr>
      </a:lvl4pPr>
      <a:lvl5pPr algn="l" defTabSz="457200" rtl="0" eaLnBrk="0" fontAlgn="base" hangingPunct="0">
        <a:spcBef>
          <a:spcPct val="0"/>
        </a:spcBef>
        <a:spcAft>
          <a:spcPct val="0"/>
        </a:spcAft>
        <a:defRPr sz="3500">
          <a:solidFill>
            <a:srgbClr val="969ACC"/>
          </a:solidFill>
          <a:latin typeface="Arial" charset="0"/>
          <a:cs typeface="Arial" charset="0"/>
        </a:defRPr>
      </a:lvl5pPr>
      <a:lvl6pPr marL="457200" algn="l" defTabSz="457200" rtl="0" fontAlgn="base">
        <a:spcBef>
          <a:spcPct val="0"/>
        </a:spcBef>
        <a:spcAft>
          <a:spcPct val="0"/>
        </a:spcAft>
        <a:defRPr sz="3500">
          <a:solidFill>
            <a:srgbClr val="969ACC"/>
          </a:solidFill>
          <a:latin typeface="Arial" charset="0"/>
          <a:cs typeface="Arial" charset="0"/>
        </a:defRPr>
      </a:lvl6pPr>
      <a:lvl7pPr marL="914400" algn="l" defTabSz="457200" rtl="0" fontAlgn="base">
        <a:spcBef>
          <a:spcPct val="0"/>
        </a:spcBef>
        <a:spcAft>
          <a:spcPct val="0"/>
        </a:spcAft>
        <a:defRPr sz="3500">
          <a:solidFill>
            <a:srgbClr val="969ACC"/>
          </a:solidFill>
          <a:latin typeface="Arial" charset="0"/>
          <a:cs typeface="Arial" charset="0"/>
        </a:defRPr>
      </a:lvl7pPr>
      <a:lvl8pPr marL="1371600" algn="l" defTabSz="457200" rtl="0" fontAlgn="base">
        <a:spcBef>
          <a:spcPct val="0"/>
        </a:spcBef>
        <a:spcAft>
          <a:spcPct val="0"/>
        </a:spcAft>
        <a:defRPr sz="3500">
          <a:solidFill>
            <a:srgbClr val="969ACC"/>
          </a:solidFill>
          <a:latin typeface="Arial" charset="0"/>
          <a:cs typeface="Arial" charset="0"/>
        </a:defRPr>
      </a:lvl8pPr>
      <a:lvl9pPr marL="1828800" algn="l" defTabSz="457200" rtl="0" fontAlgn="base">
        <a:spcBef>
          <a:spcPct val="0"/>
        </a:spcBef>
        <a:spcAft>
          <a:spcPct val="0"/>
        </a:spcAft>
        <a:defRPr sz="3500">
          <a:solidFill>
            <a:srgbClr val="969ACC"/>
          </a:solidFill>
          <a:latin typeface="Arial" charset="0"/>
          <a:cs typeface="Arial" charset="0"/>
        </a:defRPr>
      </a:lvl9pPr>
    </p:titleStyle>
    <p:bodyStyle>
      <a:lvl1pPr marL="342900" indent="-342900" algn="l" defTabSz="457200" rtl="0" eaLnBrk="0" fontAlgn="base" hangingPunct="0">
        <a:spcBef>
          <a:spcPts val="600"/>
        </a:spcBef>
        <a:spcAft>
          <a:spcPct val="0"/>
        </a:spcAft>
        <a:buClr>
          <a:schemeClr val="accent2"/>
        </a:buClr>
        <a:buFont typeface="Arial" pitchFamily="34" charset="0"/>
        <a:buChar char="•"/>
        <a:defRPr sz="2600" kern="1200">
          <a:solidFill>
            <a:schemeClr val="tx2"/>
          </a:solidFill>
          <a:latin typeface="Arial"/>
          <a:ea typeface="+mn-ea"/>
          <a:cs typeface="Arial"/>
        </a:defRPr>
      </a:lvl1pPr>
      <a:lvl2pPr marL="742950" indent="-285750" algn="l" defTabSz="457200" rtl="0" eaLnBrk="0" fontAlgn="base" hangingPunct="0">
        <a:spcBef>
          <a:spcPts val="600"/>
        </a:spcBef>
        <a:spcAft>
          <a:spcPct val="0"/>
        </a:spcAft>
        <a:buClr>
          <a:schemeClr val="accent2"/>
        </a:buClr>
        <a:buFont typeface="Arial" pitchFamily="34" charset="0"/>
        <a:buChar char="–"/>
        <a:defRPr sz="2400" kern="1200">
          <a:solidFill>
            <a:schemeClr val="tx2"/>
          </a:solidFill>
          <a:latin typeface="Arial"/>
          <a:ea typeface="+mn-ea"/>
          <a:cs typeface="Arial"/>
        </a:defRPr>
      </a:lvl2pPr>
      <a:lvl3pPr marL="1143000" indent="-228600" algn="l" defTabSz="457200" rtl="0" eaLnBrk="0" fontAlgn="base" hangingPunct="0">
        <a:spcBef>
          <a:spcPts val="600"/>
        </a:spcBef>
        <a:spcAft>
          <a:spcPct val="0"/>
        </a:spcAft>
        <a:buClr>
          <a:schemeClr val="accent2"/>
        </a:buClr>
        <a:buFont typeface="Arial" pitchFamily="34" charset="0"/>
        <a:buChar char="•"/>
        <a:defRPr sz="2200" kern="1200">
          <a:solidFill>
            <a:schemeClr val="tx2"/>
          </a:solidFill>
          <a:latin typeface="Arial"/>
          <a:ea typeface="+mn-ea"/>
          <a:cs typeface="Arial"/>
        </a:defRPr>
      </a:lvl3pPr>
      <a:lvl4pPr marL="1600200" indent="-228600" algn="l" defTabSz="457200" rtl="0" eaLnBrk="0" fontAlgn="base" hangingPunct="0">
        <a:spcBef>
          <a:spcPts val="600"/>
        </a:spcBef>
        <a:spcAft>
          <a:spcPct val="0"/>
        </a:spcAft>
        <a:buClr>
          <a:schemeClr val="accent2"/>
        </a:buClr>
        <a:buFont typeface="Arial" pitchFamily="34" charset="0"/>
        <a:buChar char="–"/>
        <a:defRPr sz="2000" kern="1200">
          <a:solidFill>
            <a:schemeClr val="tx2"/>
          </a:solidFill>
          <a:latin typeface="Arial"/>
          <a:ea typeface="+mn-ea"/>
          <a:cs typeface="Arial"/>
        </a:defRPr>
      </a:lvl4pPr>
      <a:lvl5pPr marL="2057400" indent="-228600" algn="l" defTabSz="457200" rtl="0" eaLnBrk="0" fontAlgn="base" hangingPunct="0">
        <a:spcBef>
          <a:spcPts val="600"/>
        </a:spcBef>
        <a:spcAft>
          <a:spcPct val="0"/>
        </a:spcAft>
        <a:buClr>
          <a:schemeClr val="accent2"/>
        </a:buClr>
        <a:buFont typeface="Arial" pitchFamily="34" charset="0"/>
        <a:buChar char="»"/>
        <a:defRPr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1"/>
            <a:ext cx="7654925" cy="2933700"/>
          </a:xfrm>
        </p:spPr>
        <p:txBody>
          <a:bodyPr>
            <a:normAutofit/>
          </a:bodyPr>
          <a:lstStyle/>
          <a:p>
            <a:r>
              <a:rPr lang="en-CA" b="1" dirty="0">
                <a:solidFill>
                  <a:schemeClr val="accent1"/>
                </a:solidFill>
              </a:rPr>
              <a:t>SPORT ORGANIZATION MANAGEMENT FOR A POST </a:t>
            </a:r>
            <a:br>
              <a:rPr lang="en-CA" b="1" dirty="0">
                <a:solidFill>
                  <a:schemeClr val="accent1"/>
                </a:solidFill>
              </a:rPr>
            </a:br>
            <a:r>
              <a:rPr lang="en-CA" b="1" dirty="0">
                <a:solidFill>
                  <a:schemeClr val="accent1"/>
                </a:solidFill>
              </a:rPr>
              <a:t>COVID-19 RECOVERY</a:t>
            </a:r>
            <a:endParaRPr lang="en-US" b="1" dirty="0">
              <a:solidFill>
                <a:schemeClr val="accent1"/>
              </a:solidFill>
            </a:endParaRPr>
          </a:p>
        </p:txBody>
      </p:sp>
      <p:sp>
        <p:nvSpPr>
          <p:cNvPr id="3" name="Subtitle 2"/>
          <p:cNvSpPr>
            <a:spLocks noGrp="1"/>
          </p:cNvSpPr>
          <p:nvPr>
            <p:ph type="subTitle" idx="1"/>
          </p:nvPr>
        </p:nvSpPr>
        <p:spPr>
          <a:xfrm>
            <a:off x="134471" y="4595813"/>
            <a:ext cx="8663454" cy="1247775"/>
          </a:xfrm>
        </p:spPr>
        <p:txBody>
          <a:bodyPr rtlCol="0"/>
          <a:lstStyle/>
          <a:p>
            <a:pPr eaLnBrk="1" fontAlgn="auto" hangingPunct="1">
              <a:spcAft>
                <a:spcPts val="0"/>
              </a:spcAft>
              <a:buFont typeface="Arial"/>
              <a:buNone/>
              <a:defRPr/>
            </a:pPr>
            <a:r>
              <a:rPr lang="en-US" dirty="0">
                <a:solidFill>
                  <a:schemeClr val="tx1"/>
                </a:solidFill>
                <a:latin typeface="Arial Narrow" panose="020B0606020202030204" pitchFamily="34" charset="0"/>
              </a:rPr>
              <a:t>Presentation </a:t>
            </a:r>
            <a:r>
              <a:rPr lang="en-US">
                <a:solidFill>
                  <a:schemeClr val="tx1"/>
                </a:solidFill>
                <a:latin typeface="Arial Narrow" panose="020B0606020202030204" pitchFamily="34" charset="0"/>
              </a:rPr>
              <a:t>by: Steven </a:t>
            </a:r>
            <a:r>
              <a:rPr lang="en-US" dirty="0">
                <a:solidFill>
                  <a:schemeClr val="tx1"/>
                </a:solidFill>
                <a:latin typeface="Arial Narrow" panose="020B0606020202030204" pitchFamily="34" charset="0"/>
              </a:rPr>
              <a:t>Indig</a:t>
            </a:r>
          </a:p>
          <a:p>
            <a:pPr eaLnBrk="1" fontAlgn="auto" hangingPunct="1">
              <a:spcAft>
                <a:spcPts val="0"/>
              </a:spcAft>
              <a:buFont typeface="Arial"/>
              <a:buNone/>
              <a:defRPr/>
            </a:pPr>
            <a:endParaRPr lang="en-US" dirty="0">
              <a:solidFill>
                <a:schemeClr val="accent2">
                  <a:lumMod val="75000"/>
                </a:schemeClr>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3E35C67-63D5-4A14-8E71-9B8971E611F1}"/>
              </a:ext>
            </a:extLst>
          </p:cNvPr>
          <p:cNvSpPr>
            <a:spLocks noGrp="1" noChangeArrowheads="1"/>
          </p:cNvSpPr>
          <p:nvPr>
            <p:ph type="title"/>
          </p:nvPr>
        </p:nvSpPr>
        <p:spPr>
          <a:xfrm>
            <a:off x="1187450" y="188913"/>
            <a:ext cx="6477000" cy="1066800"/>
          </a:xfrm>
        </p:spPr>
        <p:txBody>
          <a:bodyPr/>
          <a:lstStyle/>
          <a:p>
            <a:r>
              <a:rPr lang="en-US" altLang="en-US" dirty="0">
                <a:solidFill>
                  <a:schemeClr val="accent1"/>
                </a:solidFill>
              </a:rPr>
              <a:t>STANDARD OF CARE</a:t>
            </a:r>
          </a:p>
        </p:txBody>
      </p:sp>
      <p:sp>
        <p:nvSpPr>
          <p:cNvPr id="41987" name="Rectangle 3" descr="Rectangle: Click to edit Master text styles&#10;Second level&#10;Third level&#10;Fourth level&#10;Fifth level">
            <a:extLst>
              <a:ext uri="{FF2B5EF4-FFF2-40B4-BE49-F238E27FC236}">
                <a16:creationId xmlns:a16="http://schemas.microsoft.com/office/drawing/2014/main" id="{BF60DFF0-3481-4C03-9B39-6843599F935F}"/>
              </a:ext>
            </a:extLst>
          </p:cNvPr>
          <p:cNvSpPr>
            <a:spLocks noGrp="1" noChangeArrowheads="1"/>
          </p:cNvSpPr>
          <p:nvPr>
            <p:ph type="body" sz="half" idx="2"/>
          </p:nvPr>
        </p:nvSpPr>
        <p:spPr>
          <a:xfrm>
            <a:off x="4084638" y="1981200"/>
            <a:ext cx="4449762" cy="4114800"/>
          </a:xfrm>
        </p:spPr>
        <p:txBody>
          <a:bodyPr/>
          <a:lstStyle/>
          <a:p>
            <a:pPr>
              <a:buFontTx/>
              <a:buNone/>
            </a:pPr>
            <a:r>
              <a:rPr lang="en-US" altLang="en-US" sz="1600"/>
              <a:t>	</a:t>
            </a:r>
            <a:r>
              <a:rPr lang="en-US" altLang="en-US" sz="1800" b="1"/>
              <a:t>Highest possible level of care</a:t>
            </a:r>
            <a:r>
              <a:rPr lang="en-US" altLang="en-US" sz="1800"/>
              <a:t> </a:t>
            </a:r>
            <a:br>
              <a:rPr lang="en-US" altLang="en-US" sz="1800"/>
            </a:br>
            <a:r>
              <a:rPr lang="en-US" altLang="en-US" sz="1800"/>
              <a:t>- risk is eliminated</a:t>
            </a:r>
          </a:p>
          <a:p>
            <a:pPr>
              <a:buFontTx/>
              <a:buNone/>
            </a:pPr>
            <a:endParaRPr lang="en-US" altLang="en-US" sz="1800"/>
          </a:p>
          <a:p>
            <a:pPr>
              <a:buFontTx/>
              <a:buNone/>
            </a:pPr>
            <a:endParaRPr lang="en-US" altLang="en-US" sz="1800"/>
          </a:p>
          <a:p>
            <a:pPr>
              <a:buFontTx/>
              <a:buNone/>
            </a:pPr>
            <a:r>
              <a:rPr lang="en-US" altLang="en-US" sz="1800"/>
              <a:t>	</a:t>
            </a:r>
          </a:p>
          <a:p>
            <a:pPr>
              <a:buFontTx/>
              <a:buNone/>
            </a:pPr>
            <a:r>
              <a:rPr lang="en-US" altLang="en-US" sz="1800"/>
              <a:t>	</a:t>
            </a:r>
            <a:r>
              <a:rPr lang="en-US" altLang="en-US" sz="1800" b="1"/>
              <a:t>Reasonable standard of care in the circumstances</a:t>
            </a:r>
            <a:r>
              <a:rPr lang="en-US" altLang="en-US" sz="1800"/>
              <a:t> - risk is appropriately </a:t>
            </a:r>
            <a:br>
              <a:rPr lang="en-US" altLang="en-US" sz="1800"/>
            </a:br>
            <a:r>
              <a:rPr lang="en-US" altLang="en-US" sz="1800"/>
              <a:t>managed</a:t>
            </a:r>
          </a:p>
          <a:p>
            <a:pPr>
              <a:buFontTx/>
              <a:buNone/>
            </a:pPr>
            <a:endParaRPr lang="en-US" altLang="en-US" sz="1800"/>
          </a:p>
          <a:p>
            <a:pPr>
              <a:buFontTx/>
              <a:buNone/>
            </a:pPr>
            <a:endParaRPr lang="en-US" altLang="en-US" sz="1800"/>
          </a:p>
          <a:p>
            <a:pPr>
              <a:buFontTx/>
              <a:buNone/>
            </a:pPr>
            <a:r>
              <a:rPr lang="en-US" altLang="en-US" sz="1800"/>
              <a:t>	</a:t>
            </a:r>
            <a:r>
              <a:rPr lang="en-US" altLang="en-US" sz="1800" b="1"/>
              <a:t>Failure to exercise any care</a:t>
            </a:r>
            <a:br>
              <a:rPr lang="en-US" altLang="en-US" sz="1800" b="1"/>
            </a:br>
            <a:r>
              <a:rPr lang="en-US" altLang="en-US" sz="1800"/>
              <a:t> - risk is ignored</a:t>
            </a:r>
          </a:p>
        </p:txBody>
      </p:sp>
      <p:sp>
        <p:nvSpPr>
          <p:cNvPr id="41988" name="Rectangle 4">
            <a:extLst>
              <a:ext uri="{FF2B5EF4-FFF2-40B4-BE49-F238E27FC236}">
                <a16:creationId xmlns:a16="http://schemas.microsoft.com/office/drawing/2014/main" id="{12951AED-267C-4595-9775-37999003D272}"/>
              </a:ext>
            </a:extLst>
          </p:cNvPr>
          <p:cNvSpPr>
            <a:spLocks noChangeArrowheads="1"/>
          </p:cNvSpPr>
          <p:nvPr/>
        </p:nvSpPr>
        <p:spPr bwMode="auto">
          <a:xfrm>
            <a:off x="1828800" y="3810000"/>
            <a:ext cx="2286000" cy="1905000"/>
          </a:xfrm>
          <a:prstGeom prst="rect">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i="1">
              <a:latin typeface="Arial" panose="020B0604020202020204" pitchFamily="34" charset="0"/>
            </a:endParaRPr>
          </a:p>
        </p:txBody>
      </p:sp>
      <p:sp>
        <p:nvSpPr>
          <p:cNvPr id="41989" name="Rectangle 5">
            <a:extLst>
              <a:ext uri="{FF2B5EF4-FFF2-40B4-BE49-F238E27FC236}">
                <a16:creationId xmlns:a16="http://schemas.microsoft.com/office/drawing/2014/main" id="{DB13070F-8A0E-42F5-8138-8B079705BE5A}"/>
              </a:ext>
            </a:extLst>
          </p:cNvPr>
          <p:cNvSpPr>
            <a:spLocks noChangeArrowheads="1"/>
          </p:cNvSpPr>
          <p:nvPr/>
        </p:nvSpPr>
        <p:spPr bwMode="auto">
          <a:xfrm>
            <a:off x="1828800" y="1905000"/>
            <a:ext cx="2286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i="1">
              <a:latin typeface="Arial" panose="020B0604020202020204" pitchFamily="34" charset="0"/>
            </a:endParaRPr>
          </a:p>
        </p:txBody>
      </p:sp>
      <p:sp>
        <p:nvSpPr>
          <p:cNvPr id="41990" name="Text Box 6">
            <a:extLst>
              <a:ext uri="{FF2B5EF4-FFF2-40B4-BE49-F238E27FC236}">
                <a16:creationId xmlns:a16="http://schemas.microsoft.com/office/drawing/2014/main" id="{AF340437-2CB7-4F0A-859B-FC0D25E87987}"/>
              </a:ext>
            </a:extLst>
          </p:cNvPr>
          <p:cNvSpPr txBox="1">
            <a:spLocks noChangeArrowheads="1"/>
          </p:cNvSpPr>
          <p:nvPr/>
        </p:nvSpPr>
        <p:spPr bwMode="auto">
          <a:xfrm>
            <a:off x="2057400" y="26670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i="1">
                <a:latin typeface="Tahoma" panose="020B0604030504040204" pitchFamily="34" charset="0"/>
              </a:rPr>
              <a:t>Behaviour is </a:t>
            </a:r>
            <a:r>
              <a:rPr lang="en-US" altLang="en-US" sz="2000" b="1" i="1">
                <a:latin typeface="Tahoma" panose="020B0604030504040204" pitchFamily="34" charset="0"/>
              </a:rPr>
              <a:t>not negligent</a:t>
            </a:r>
            <a:endParaRPr lang="en-US" altLang="en-US" sz="1800" i="1">
              <a:latin typeface="Tahoma" panose="020B0604030504040204" pitchFamily="34" charset="0"/>
            </a:endParaRPr>
          </a:p>
        </p:txBody>
      </p:sp>
      <p:sp>
        <p:nvSpPr>
          <p:cNvPr id="41991" name="Text Box 7">
            <a:extLst>
              <a:ext uri="{FF2B5EF4-FFF2-40B4-BE49-F238E27FC236}">
                <a16:creationId xmlns:a16="http://schemas.microsoft.com/office/drawing/2014/main" id="{4FB43E39-56B5-4E45-9B52-AFFA445728AC}"/>
              </a:ext>
            </a:extLst>
          </p:cNvPr>
          <p:cNvSpPr txBox="1">
            <a:spLocks noChangeArrowheads="1"/>
          </p:cNvSpPr>
          <p:nvPr/>
        </p:nvSpPr>
        <p:spPr bwMode="auto">
          <a:xfrm>
            <a:off x="2133600" y="44958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i="1">
                <a:solidFill>
                  <a:schemeClr val="bg1"/>
                </a:solidFill>
                <a:latin typeface="Tahoma" panose="020B0604030504040204" pitchFamily="34" charset="0"/>
              </a:rPr>
              <a:t>Behaviour is </a:t>
            </a:r>
            <a:r>
              <a:rPr lang="en-US" altLang="en-US" sz="2000" b="1" i="1">
                <a:solidFill>
                  <a:schemeClr val="bg1"/>
                </a:solidFill>
                <a:latin typeface="Tahoma" panose="020B0604030504040204" pitchFamily="34" charset="0"/>
              </a:rPr>
              <a:t>negligent</a:t>
            </a:r>
            <a:endParaRPr lang="en-US" altLang="en-US" sz="2000" i="1">
              <a:solidFill>
                <a:schemeClr val="bg1"/>
              </a:solidFill>
              <a:latin typeface="Tahoma" panose="020B0604030504040204" pitchFamily="34" charset="0"/>
            </a:endParaRPr>
          </a:p>
        </p:txBody>
      </p:sp>
      <p:sp>
        <p:nvSpPr>
          <p:cNvPr id="41992" name="Line 8">
            <a:extLst>
              <a:ext uri="{FF2B5EF4-FFF2-40B4-BE49-F238E27FC236}">
                <a16:creationId xmlns:a16="http://schemas.microsoft.com/office/drawing/2014/main" id="{45F00511-E36C-45F0-B15F-C7D337A182A8}"/>
              </a:ext>
            </a:extLst>
          </p:cNvPr>
          <p:cNvSpPr>
            <a:spLocks noChangeShapeType="1"/>
          </p:cNvSpPr>
          <p:nvPr/>
        </p:nvSpPr>
        <p:spPr bwMode="auto">
          <a:xfrm>
            <a:off x="1828800" y="3810000"/>
            <a:ext cx="2286000" cy="0"/>
          </a:xfrm>
          <a:prstGeom prst="line">
            <a:avLst/>
          </a:prstGeom>
          <a:noFill/>
          <a:ln w="635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Rectangle 9">
            <a:extLst>
              <a:ext uri="{FF2B5EF4-FFF2-40B4-BE49-F238E27FC236}">
                <a16:creationId xmlns:a16="http://schemas.microsoft.com/office/drawing/2014/main" id="{8ABA8E25-2467-469D-93E8-292E14DACEC3}"/>
              </a:ext>
            </a:extLst>
          </p:cNvPr>
          <p:cNvSpPr>
            <a:spLocks noChangeArrowheads="1"/>
          </p:cNvSpPr>
          <p:nvPr/>
        </p:nvSpPr>
        <p:spPr bwMode="auto">
          <a:xfrm>
            <a:off x="1828800" y="3810000"/>
            <a:ext cx="2286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i="1">
              <a:latin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01931_">
            <a:extLst>
              <a:ext uri="{FF2B5EF4-FFF2-40B4-BE49-F238E27FC236}">
                <a16:creationId xmlns:a16="http://schemas.microsoft.com/office/drawing/2014/main" id="{ECDA1280-3236-4A4D-AC85-593D16C7D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38200"/>
            <a:ext cx="58674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61F695A7-93D9-4BEE-A258-422887479D58}"/>
              </a:ext>
            </a:extLst>
          </p:cNvPr>
          <p:cNvSpPr txBox="1">
            <a:spLocks noChangeArrowheads="1"/>
          </p:cNvSpPr>
          <p:nvPr/>
        </p:nvSpPr>
        <p:spPr bwMode="auto">
          <a:xfrm>
            <a:off x="309563" y="214313"/>
            <a:ext cx="69818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6000" b="1" dirty="0">
                <a:solidFill>
                  <a:schemeClr val="accent1"/>
                </a:solidFill>
                <a:latin typeface="Corbel" panose="020B0503020204020204" pitchFamily="34" charset="0"/>
              </a:rPr>
              <a:t>Risk Management</a:t>
            </a:r>
          </a:p>
          <a:p>
            <a:pPr eaLnBrk="1" hangingPunct="1">
              <a:spcBef>
                <a:spcPct val="50000"/>
              </a:spcBef>
              <a:buFontTx/>
              <a:buNone/>
            </a:pPr>
            <a:endParaRPr lang="en-US" altLang="en-US" sz="2800" b="1" dirty="0">
              <a:latin typeface="Corbel" panose="020B0503020204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5BB486B-F619-4627-9C1C-9AA3A6693068}"/>
              </a:ext>
            </a:extLst>
          </p:cNvPr>
          <p:cNvSpPr>
            <a:spLocks noGrp="1" noChangeArrowheads="1"/>
          </p:cNvSpPr>
          <p:nvPr>
            <p:ph type="title"/>
          </p:nvPr>
        </p:nvSpPr>
        <p:spPr>
          <a:xfrm>
            <a:off x="457200" y="334963"/>
            <a:ext cx="8229600" cy="711517"/>
          </a:xfrm>
        </p:spPr>
        <p:txBody>
          <a:bodyPr/>
          <a:lstStyle/>
          <a:p>
            <a:pPr eaLnBrk="1" hangingPunct="1"/>
            <a:r>
              <a:rPr lang="en-US" altLang="en-US" b="1" dirty="0">
                <a:solidFill>
                  <a:schemeClr val="accent1"/>
                </a:solidFill>
                <a:latin typeface="Arial" panose="020B0604020202020204" pitchFamily="34" charset="0"/>
                <a:cs typeface="Arial" panose="020B0604020202020204" pitchFamily="34" charset="0"/>
              </a:rPr>
              <a:t>Definitions …</a:t>
            </a:r>
          </a:p>
        </p:txBody>
      </p:sp>
      <p:sp>
        <p:nvSpPr>
          <p:cNvPr id="32771" name="Rectangle 3" descr="Rectangle: Click to edit Master text styles&#10;Second level&#10;Third level&#10;Fourth level&#10;Fifth level">
            <a:extLst>
              <a:ext uri="{FF2B5EF4-FFF2-40B4-BE49-F238E27FC236}">
                <a16:creationId xmlns:a16="http://schemas.microsoft.com/office/drawing/2014/main" id="{0F59271A-6F44-4844-A9D1-7A4A8BABCDCC}"/>
              </a:ext>
            </a:extLst>
          </p:cNvPr>
          <p:cNvSpPr>
            <a:spLocks noGrp="1" noChangeArrowheads="1"/>
          </p:cNvSpPr>
          <p:nvPr>
            <p:ph type="body" idx="1"/>
          </p:nvPr>
        </p:nvSpPr>
        <p:spPr>
          <a:xfrm>
            <a:off x="457200" y="1344613"/>
            <a:ext cx="8172450" cy="4540250"/>
          </a:xfrm>
        </p:spPr>
        <p:txBody>
          <a:bodyPr/>
          <a:lstStyle/>
          <a:p>
            <a:pPr eaLnBrk="1" hangingPunct="1">
              <a:buFont typeface="Wingdings" pitchFamily="2" charset="2"/>
              <a:buNone/>
              <a:defRPr/>
            </a:pPr>
            <a:r>
              <a:rPr lang="en-US" altLang="en-US" b="1" dirty="0">
                <a:solidFill>
                  <a:srgbClr val="C00000"/>
                </a:solidFill>
                <a:latin typeface="Arial" pitchFamily="34" charset="0"/>
                <a:cs typeface="Arial" pitchFamily="34" charset="0"/>
              </a:rPr>
              <a:t>RISK</a:t>
            </a:r>
            <a:r>
              <a:rPr lang="en-US" altLang="en-US" dirty="0">
                <a:solidFill>
                  <a:srgbClr val="C00000"/>
                </a:solidFill>
                <a:latin typeface="Arial" pitchFamily="34" charset="0"/>
                <a:cs typeface="Arial" pitchFamily="34" charset="0"/>
              </a:rPr>
              <a:t> </a:t>
            </a:r>
            <a:r>
              <a:rPr lang="en-US" altLang="en-US" dirty="0">
                <a:solidFill>
                  <a:srgbClr val="C00000"/>
                </a:solidFill>
                <a:latin typeface="Arial" pitchFamily="34" charset="0"/>
                <a:cs typeface="Arial" pitchFamily="34" charset="0"/>
                <a:sym typeface="Wingdings" pitchFamily="2" charset="2"/>
              </a:rPr>
              <a:t> </a:t>
            </a:r>
          </a:p>
          <a:p>
            <a:pPr eaLnBrk="1" hangingPunct="1">
              <a:buClr>
                <a:schemeClr val="accent4"/>
              </a:buClr>
              <a:buFont typeface="Wingdings" pitchFamily="2" charset="2"/>
              <a:buChar char="ü"/>
              <a:defRPr/>
            </a:pPr>
            <a:r>
              <a:rPr lang="en-US" altLang="en-US" sz="2800" dirty="0">
                <a:latin typeface="Arial" pitchFamily="34" charset="0"/>
                <a:cs typeface="Arial" pitchFamily="34" charset="0"/>
                <a:sym typeface="Wingdings" pitchFamily="2" charset="2"/>
              </a:rPr>
              <a:t>The chance of something happening that can have an impact on achieving desired outcomes</a:t>
            </a:r>
          </a:p>
          <a:p>
            <a:pPr eaLnBrk="1" hangingPunct="1">
              <a:buFont typeface="Arial" charset="0"/>
              <a:buChar char="•"/>
              <a:defRPr/>
            </a:pPr>
            <a:endParaRPr lang="en-US" altLang="en-US" sz="2800" dirty="0">
              <a:latin typeface="Arial" pitchFamily="34" charset="0"/>
              <a:cs typeface="Arial" pitchFamily="34" charset="0"/>
              <a:sym typeface="Wingdings" pitchFamily="2" charset="2"/>
            </a:endParaRPr>
          </a:p>
          <a:p>
            <a:pPr eaLnBrk="1" hangingPunct="1">
              <a:buFont typeface="Wingdings" pitchFamily="2" charset="2"/>
              <a:buNone/>
              <a:defRPr/>
            </a:pPr>
            <a:r>
              <a:rPr lang="en-US" altLang="en-US" b="1" dirty="0">
                <a:solidFill>
                  <a:srgbClr val="C00000"/>
                </a:solidFill>
                <a:latin typeface="Arial" pitchFamily="34" charset="0"/>
                <a:cs typeface="Arial" pitchFamily="34" charset="0"/>
                <a:sym typeface="Wingdings" pitchFamily="2" charset="2"/>
              </a:rPr>
              <a:t>RISK MANAGEMENT</a:t>
            </a:r>
            <a:r>
              <a:rPr lang="en-US" altLang="en-US" dirty="0">
                <a:solidFill>
                  <a:srgbClr val="C00000"/>
                </a:solidFill>
                <a:latin typeface="Arial" pitchFamily="34" charset="0"/>
                <a:cs typeface="Arial" pitchFamily="34" charset="0"/>
                <a:sym typeface="Wingdings" pitchFamily="2" charset="2"/>
              </a:rPr>
              <a:t> </a:t>
            </a:r>
          </a:p>
          <a:p>
            <a:pPr eaLnBrk="1" hangingPunct="1">
              <a:buClr>
                <a:schemeClr val="accent4"/>
              </a:buClr>
              <a:buFont typeface="Arial" charset="0"/>
              <a:buChar char="•"/>
              <a:defRPr/>
            </a:pPr>
            <a:r>
              <a:rPr lang="en-US" altLang="en-US" sz="2800" dirty="0">
                <a:latin typeface="Arial" pitchFamily="34" charset="0"/>
                <a:cs typeface="Arial" pitchFamily="34" charset="0"/>
                <a:sym typeface="Wingdings" pitchFamily="2" charset="2"/>
              </a:rPr>
              <a:t>The process used to identify, assess and treat risks so as to better achieve desired outcomes</a:t>
            </a:r>
            <a:endParaRPr lang="en-US" altLang="en-US" sz="2800" dirty="0">
              <a:latin typeface="Arial" pitchFamily="34" charset="0"/>
              <a:cs typeface="Arial"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C:\Users\Owner\Desktop\20070521125526_shadow-swimming-pool.jpg">
            <a:extLst>
              <a:ext uri="{FF2B5EF4-FFF2-40B4-BE49-F238E27FC236}">
                <a16:creationId xmlns:a16="http://schemas.microsoft.com/office/drawing/2014/main" id="{449DE5D7-EA06-4322-942E-1ECF2DCE4BE2}"/>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9829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FA7B71E3-C81D-4CF6-AB90-1257B84E7F21}"/>
              </a:ext>
            </a:extLst>
          </p:cNvPr>
          <p:cNvSpPr>
            <a:spLocks noGrp="1" noChangeArrowheads="1"/>
          </p:cNvSpPr>
          <p:nvPr>
            <p:ph type="title"/>
          </p:nvPr>
        </p:nvSpPr>
        <p:spPr/>
        <p:txBody>
          <a:bodyPr/>
          <a:lstStyle/>
          <a:p>
            <a:r>
              <a:rPr lang="en-US" altLang="en-US" b="1">
                <a:solidFill>
                  <a:srgbClr val="C00000"/>
                </a:solidFill>
              </a:rPr>
              <a:t>RISK MANAGEMENT 101</a:t>
            </a:r>
          </a:p>
        </p:txBody>
      </p:sp>
      <p:sp>
        <p:nvSpPr>
          <p:cNvPr id="53252" name="Rectangle 3" descr="Rectangle: Click to edit Master text styles&#10;Second level&#10;Third level&#10;Fourth level&#10;Fifth level">
            <a:extLst>
              <a:ext uri="{FF2B5EF4-FFF2-40B4-BE49-F238E27FC236}">
                <a16:creationId xmlns:a16="http://schemas.microsoft.com/office/drawing/2014/main" id="{1B4309E0-1E82-4F64-8BAA-860DDFF239B1}"/>
              </a:ext>
            </a:extLst>
          </p:cNvPr>
          <p:cNvSpPr>
            <a:spLocks noGrp="1" noChangeArrowheads="1"/>
          </p:cNvSpPr>
          <p:nvPr>
            <p:ph idx="1"/>
          </p:nvPr>
        </p:nvSpPr>
        <p:spPr>
          <a:xfrm>
            <a:off x="685800" y="1981200"/>
            <a:ext cx="8305800" cy="4114800"/>
          </a:xfrm>
        </p:spPr>
        <p:txBody>
          <a:bodyPr/>
          <a:lstStyle/>
          <a:p>
            <a:pPr>
              <a:lnSpc>
                <a:spcPct val="90000"/>
              </a:lnSpc>
            </a:pPr>
            <a:r>
              <a:rPr lang="en-US" altLang="en-US" b="1"/>
              <a:t>Identify risks</a:t>
            </a:r>
            <a:r>
              <a:rPr lang="en-US" altLang="en-US"/>
              <a:t> – ask, what are the things that can go wrong?</a:t>
            </a:r>
          </a:p>
          <a:p>
            <a:pPr>
              <a:lnSpc>
                <a:spcPct val="90000"/>
              </a:lnSpc>
            </a:pPr>
            <a:endParaRPr lang="en-US" altLang="en-US"/>
          </a:p>
          <a:p>
            <a:pPr>
              <a:lnSpc>
                <a:spcPct val="90000"/>
              </a:lnSpc>
            </a:pPr>
            <a:r>
              <a:rPr lang="en-US" altLang="en-US" b="1"/>
              <a:t>Measure and evaluate risks</a:t>
            </a:r>
            <a:r>
              <a:rPr lang="en-US" altLang="en-US"/>
              <a:t> – ask, what is the chance it will go wrong, what are the consequences if it does?</a:t>
            </a:r>
          </a:p>
          <a:p>
            <a:pPr>
              <a:lnSpc>
                <a:spcPct val="90000"/>
              </a:lnSpc>
            </a:pPr>
            <a:endParaRPr lang="en-US" altLang="en-US"/>
          </a:p>
          <a:p>
            <a:pPr>
              <a:lnSpc>
                <a:spcPct val="90000"/>
              </a:lnSpc>
            </a:pPr>
            <a:r>
              <a:rPr lang="en-US" altLang="en-US" b="1"/>
              <a:t>Control risks</a:t>
            </a:r>
            <a:r>
              <a:rPr lang="en-US" altLang="en-US"/>
              <a:t> – ask, what can I do about it?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CF17DC-CCD7-4150-AD25-F3928584FBD0}"/>
              </a:ext>
            </a:extLst>
          </p:cNvPr>
          <p:cNvSpPr>
            <a:spLocks noGrp="1" noChangeArrowheads="1"/>
          </p:cNvSpPr>
          <p:nvPr>
            <p:ph type="title"/>
          </p:nvPr>
        </p:nvSpPr>
        <p:spPr>
          <a:xfrm>
            <a:off x="152400" y="274638"/>
            <a:ext cx="8534400" cy="660082"/>
          </a:xfrm>
        </p:spPr>
        <p:txBody>
          <a:bodyPr/>
          <a:lstStyle/>
          <a:p>
            <a:pPr eaLnBrk="1" hangingPunct="1"/>
            <a:r>
              <a:rPr lang="en-US" altLang="en-US" b="1" dirty="0">
                <a:solidFill>
                  <a:schemeClr val="accent1"/>
                </a:solidFill>
                <a:latin typeface="Arial" panose="020B0604020202020204" pitchFamily="34" charset="0"/>
                <a:cs typeface="Arial" panose="020B0604020202020204" pitchFamily="34" charset="0"/>
              </a:rPr>
              <a:t>Identify Risks</a:t>
            </a:r>
            <a:endParaRPr lang="en-US" altLang="en-US" sz="2000" b="1" dirty="0">
              <a:solidFill>
                <a:schemeClr val="accent1"/>
              </a:solidFill>
              <a:latin typeface="Arial" panose="020B0604020202020204" pitchFamily="34" charset="0"/>
              <a:cs typeface="Arial" panose="020B0604020202020204" pitchFamily="34" charset="0"/>
            </a:endParaRPr>
          </a:p>
        </p:txBody>
      </p:sp>
      <p:sp>
        <p:nvSpPr>
          <p:cNvPr id="35843" name="Rectangle 3" descr="Rectangle: Click to edit Master text styles&#10;Second level&#10;Third level&#10;Fourth level&#10;Fifth level">
            <a:extLst>
              <a:ext uri="{FF2B5EF4-FFF2-40B4-BE49-F238E27FC236}">
                <a16:creationId xmlns:a16="http://schemas.microsoft.com/office/drawing/2014/main" id="{E6C157CF-4669-473D-84BE-6FB0F6EA711D}"/>
              </a:ext>
            </a:extLst>
          </p:cNvPr>
          <p:cNvSpPr>
            <a:spLocks noGrp="1" noChangeArrowheads="1"/>
          </p:cNvSpPr>
          <p:nvPr>
            <p:ph type="body" sz="half" idx="1"/>
          </p:nvPr>
        </p:nvSpPr>
        <p:spPr>
          <a:xfrm>
            <a:off x="3678089" y="1276479"/>
            <a:ext cx="5602287" cy="4803775"/>
          </a:xfrm>
        </p:spPr>
        <p:txBody>
          <a:bodyPr/>
          <a:lstStyle/>
          <a:p>
            <a:pPr marL="0" indent="0" eaLnBrk="1" hangingPunct="1">
              <a:buClr>
                <a:schemeClr val="accent4"/>
              </a:buClr>
              <a:buNone/>
              <a:defRPr/>
            </a:pPr>
            <a:r>
              <a:rPr lang="en-US" altLang="en-US" dirty="0">
                <a:latin typeface="Arial" pitchFamily="34" charset="0"/>
                <a:cs typeface="Arial" pitchFamily="34" charset="0"/>
              </a:rPr>
              <a:t>COVID Related Risks:</a:t>
            </a:r>
          </a:p>
          <a:p>
            <a:pPr marL="0" indent="0" eaLnBrk="1" hangingPunct="1">
              <a:buClr>
                <a:schemeClr val="accent4"/>
              </a:buClr>
              <a:buNone/>
              <a:defRPr/>
            </a:pPr>
            <a:endParaRPr lang="en-US" altLang="en-US" dirty="0">
              <a:latin typeface="Arial" pitchFamily="34" charset="0"/>
              <a:cs typeface="Arial" pitchFamily="34" charset="0"/>
            </a:endParaRPr>
          </a:p>
          <a:p>
            <a:pPr eaLnBrk="1" hangingPunct="1">
              <a:buClr>
                <a:schemeClr val="accent4"/>
              </a:buClr>
              <a:buFont typeface="Wingdings" pitchFamily="2" charset="2"/>
              <a:buChar char="ü"/>
              <a:defRPr/>
            </a:pPr>
            <a:r>
              <a:rPr lang="en-US" altLang="en-US" dirty="0">
                <a:latin typeface="Arial" pitchFamily="34" charset="0"/>
                <a:cs typeface="Arial" pitchFamily="34" charset="0"/>
              </a:rPr>
              <a:t>Compliance Risks</a:t>
            </a:r>
          </a:p>
          <a:p>
            <a:pPr eaLnBrk="1" hangingPunct="1">
              <a:buClr>
                <a:schemeClr val="accent4"/>
              </a:buClr>
              <a:buFont typeface="Wingdings" pitchFamily="2" charset="2"/>
              <a:buChar char="ü"/>
              <a:defRPr/>
            </a:pPr>
            <a:r>
              <a:rPr lang="en-US" altLang="en-US" dirty="0">
                <a:latin typeface="Arial" pitchFamily="34" charset="0"/>
                <a:cs typeface="Arial" pitchFamily="34" charset="0"/>
              </a:rPr>
              <a:t>Financial Risks</a:t>
            </a:r>
          </a:p>
          <a:p>
            <a:pPr eaLnBrk="1" hangingPunct="1">
              <a:buClr>
                <a:schemeClr val="accent4"/>
              </a:buClr>
              <a:buFont typeface="Wingdings" pitchFamily="2" charset="2"/>
              <a:buChar char="ü"/>
              <a:defRPr/>
            </a:pPr>
            <a:r>
              <a:rPr lang="en-US" altLang="en-US" dirty="0">
                <a:latin typeface="Arial" pitchFamily="34" charset="0"/>
                <a:cs typeface="Arial" pitchFamily="34" charset="0"/>
              </a:rPr>
              <a:t>Communications Risks</a:t>
            </a:r>
          </a:p>
          <a:p>
            <a:pPr eaLnBrk="1" hangingPunct="1">
              <a:buClr>
                <a:schemeClr val="accent4"/>
              </a:buClr>
              <a:buFont typeface="Wingdings" pitchFamily="2" charset="2"/>
              <a:buChar char="ü"/>
              <a:defRPr/>
            </a:pPr>
            <a:r>
              <a:rPr lang="en-US" altLang="en-US" dirty="0">
                <a:latin typeface="Arial" pitchFamily="34" charset="0"/>
                <a:cs typeface="Arial" pitchFamily="34" charset="0"/>
              </a:rPr>
              <a:t>Operational/Program Risks</a:t>
            </a:r>
          </a:p>
          <a:p>
            <a:pPr eaLnBrk="1" hangingPunct="1">
              <a:buClr>
                <a:schemeClr val="accent4"/>
              </a:buClr>
              <a:buFont typeface="Wingdings" pitchFamily="2" charset="2"/>
              <a:buChar char="ü"/>
              <a:defRPr/>
            </a:pPr>
            <a:r>
              <a:rPr lang="en-US" altLang="en-US" dirty="0">
                <a:latin typeface="Arial" pitchFamily="34" charset="0"/>
                <a:cs typeface="Arial" pitchFamily="34" charset="0"/>
              </a:rPr>
              <a:t>Reputation Risks</a:t>
            </a:r>
          </a:p>
          <a:p>
            <a:pPr eaLnBrk="1" hangingPunct="1">
              <a:buFont typeface="Arial" charset="0"/>
              <a:buChar char="•"/>
              <a:defRPr/>
            </a:pPr>
            <a:endParaRPr lang="en-US" altLang="en-US" dirty="0">
              <a:cs typeface="Arial" charset="0"/>
            </a:endParaRPr>
          </a:p>
          <a:p>
            <a:pPr eaLnBrk="1" hangingPunct="1">
              <a:buFont typeface="Wingdings" pitchFamily="2" charset="2"/>
              <a:buNone/>
              <a:defRPr/>
            </a:pPr>
            <a:endParaRPr lang="en-US" altLang="en-US" sz="2200" dirty="0">
              <a:cs typeface="Arial" charset="0"/>
            </a:endParaRPr>
          </a:p>
          <a:p>
            <a:pPr eaLnBrk="1" hangingPunct="1">
              <a:buFont typeface="Arial" charset="0"/>
              <a:buChar char="•"/>
              <a:defRPr/>
            </a:pPr>
            <a:endParaRPr lang="en-US" altLang="en-US" sz="2200" dirty="0"/>
          </a:p>
        </p:txBody>
      </p:sp>
      <p:pic>
        <p:nvPicPr>
          <p:cNvPr id="61444" name="Picture 6" descr="Rain@Softball">
            <a:extLst>
              <a:ext uri="{FF2B5EF4-FFF2-40B4-BE49-F238E27FC236}">
                <a16:creationId xmlns:a16="http://schemas.microsoft.com/office/drawing/2014/main" id="{530F4AAA-9C3E-4359-A2B8-6294FBEC7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6479"/>
            <a:ext cx="3220720" cy="448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947" name="Rectangle 3" descr="Rectangle: Click to edit Master text styles&#10;Second level&#10;Third level&#10;Fourth level&#10;Fifth level">
            <a:extLst>
              <a:ext uri="{FF2B5EF4-FFF2-40B4-BE49-F238E27FC236}">
                <a16:creationId xmlns:a16="http://schemas.microsoft.com/office/drawing/2014/main" id="{CC5B9627-E2FE-41FD-9081-A71FF8FA5896}"/>
              </a:ext>
            </a:extLst>
          </p:cNvPr>
          <p:cNvSpPr>
            <a:spLocks noGrp="1" noChangeArrowheads="1"/>
          </p:cNvSpPr>
          <p:nvPr>
            <p:ph idx="1"/>
          </p:nvPr>
        </p:nvSpPr>
        <p:spPr>
          <a:xfrm>
            <a:off x="548640" y="782002"/>
            <a:ext cx="8686800" cy="4867275"/>
          </a:xfrm>
        </p:spPr>
        <p:txBody>
          <a:bodyPr rtlCol="0">
            <a:normAutofit/>
          </a:bodyPr>
          <a:lstStyle/>
          <a:p>
            <a:pPr marL="55563" lvl="1" indent="0" defTabSz="176213" fontAlgn="auto">
              <a:spcAft>
                <a:spcPts val="0"/>
              </a:spcAft>
              <a:buFont typeface="Arial" panose="020B0604020202020204" pitchFamily="34" charset="0"/>
              <a:buNone/>
              <a:defRPr/>
            </a:pPr>
            <a:r>
              <a:rPr lang="en-US" sz="2400" b="1" i="1" dirty="0">
                <a:cs typeface="Arial" charset="0"/>
              </a:rPr>
              <a:t>Low:</a:t>
            </a:r>
            <a:r>
              <a:rPr lang="en-US" sz="2400" dirty="0">
                <a:cs typeface="Arial" charset="0"/>
              </a:rPr>
              <a:t> will have an impact on achievement but can be dealt with through internal adjustments</a:t>
            </a:r>
          </a:p>
          <a:p>
            <a:pPr marL="55563" lvl="1" indent="0" defTabSz="176213" fontAlgn="auto">
              <a:spcAft>
                <a:spcPts val="0"/>
              </a:spcAft>
              <a:buFont typeface="Arial" charset="0"/>
              <a:buNone/>
              <a:defRPr/>
            </a:pPr>
            <a:endParaRPr lang="en-US" sz="2400" b="1" i="1" dirty="0">
              <a:cs typeface="Arial" charset="0"/>
            </a:endParaRPr>
          </a:p>
          <a:p>
            <a:pPr marL="55563" lvl="1" indent="0" defTabSz="176213" fontAlgn="auto">
              <a:spcAft>
                <a:spcPts val="0"/>
              </a:spcAft>
              <a:buFont typeface="Arial" charset="0"/>
              <a:buNone/>
              <a:defRPr/>
            </a:pPr>
            <a:r>
              <a:rPr lang="en-US" sz="2400" b="1" i="1" dirty="0">
                <a:cs typeface="Arial" charset="0"/>
              </a:rPr>
              <a:t>Medium: </a:t>
            </a:r>
            <a:r>
              <a:rPr lang="en-US" sz="2400" dirty="0">
                <a:cs typeface="Arial" charset="0"/>
              </a:rPr>
              <a:t>will have an impact on some aspect of achievement but that will require changes to strategy or program delivery</a:t>
            </a:r>
          </a:p>
          <a:p>
            <a:pPr marL="111125" lvl="1" indent="0" fontAlgn="auto">
              <a:spcAft>
                <a:spcPts val="0"/>
              </a:spcAft>
              <a:buFont typeface="Arial" charset="0"/>
              <a:buNone/>
              <a:defRPr/>
            </a:pPr>
            <a:endParaRPr lang="en-US" sz="2400" dirty="0">
              <a:cs typeface="Arial" charset="0"/>
            </a:endParaRPr>
          </a:p>
          <a:p>
            <a:pPr marL="111125" lvl="1" indent="0" fontAlgn="auto">
              <a:spcAft>
                <a:spcPts val="0"/>
              </a:spcAft>
              <a:buFont typeface="Arial" charset="0"/>
              <a:buNone/>
              <a:defRPr/>
            </a:pPr>
            <a:r>
              <a:rPr lang="en-US" sz="2400" b="1" i="1" dirty="0">
                <a:cs typeface="Arial" charset="0"/>
              </a:rPr>
              <a:t>High</a:t>
            </a:r>
            <a:r>
              <a:rPr lang="en-US" sz="2400" b="1" dirty="0">
                <a:cs typeface="Arial" charset="0"/>
              </a:rPr>
              <a:t>: </a:t>
            </a:r>
            <a:r>
              <a:rPr lang="en-US" sz="2400" dirty="0">
                <a:cs typeface="Arial" charset="0"/>
              </a:rPr>
              <a:t>will significantly impact the achievement and the organization </a:t>
            </a:r>
          </a:p>
          <a:p>
            <a:pPr marL="111125" lvl="1" indent="0" fontAlgn="auto">
              <a:spcAft>
                <a:spcPts val="0"/>
              </a:spcAft>
              <a:buFont typeface="Arial" charset="0"/>
              <a:buNone/>
              <a:defRPr/>
            </a:pPr>
            <a:endParaRPr lang="en-US" sz="2400" dirty="0">
              <a:cs typeface="Arial" charset="0"/>
            </a:endParaRPr>
          </a:p>
          <a:p>
            <a:pPr marL="111125" lvl="1" indent="0" fontAlgn="auto">
              <a:spcAft>
                <a:spcPts val="0"/>
              </a:spcAft>
              <a:buFont typeface="Arial" charset="0"/>
              <a:buNone/>
              <a:defRPr/>
            </a:pPr>
            <a:r>
              <a:rPr lang="en-US" sz="2400" b="1" i="1" dirty="0">
                <a:cs typeface="Arial" charset="0"/>
              </a:rPr>
              <a:t>Catastrophic: </a:t>
            </a:r>
            <a:r>
              <a:rPr lang="en-US" sz="2400" dirty="0">
                <a:cs typeface="Arial" charset="0"/>
              </a:rPr>
              <a:t>will have a debilitating impact on the achievement and the organization</a:t>
            </a:r>
          </a:p>
          <a:p>
            <a:pPr marL="111125" lvl="1" indent="0" fontAlgn="auto">
              <a:spcAft>
                <a:spcPts val="0"/>
              </a:spcAft>
              <a:buFont typeface="Arial" charset="0"/>
              <a:buNone/>
              <a:defRPr/>
            </a:pPr>
            <a:endParaRPr lang="en-US" dirty="0">
              <a:cs typeface="Arial" charset="0"/>
            </a:endParaRPr>
          </a:p>
          <a:p>
            <a:pPr marL="111125" lvl="1" indent="0" fontAlgn="auto">
              <a:spcAft>
                <a:spcPts val="0"/>
              </a:spcAft>
              <a:buFont typeface="Arial" charset="0"/>
              <a:buNone/>
              <a:defRPr/>
            </a:pPr>
            <a:endParaRPr lang="en-US" sz="2400" dirty="0">
              <a:solidFill>
                <a:srgbClr val="FF0000"/>
              </a:solidFill>
              <a:cs typeface="Arial" charset="0"/>
            </a:endParaRPr>
          </a:p>
        </p:txBody>
      </p:sp>
      <p:sp>
        <p:nvSpPr>
          <p:cNvPr id="62467" name="Rectangle 2">
            <a:extLst>
              <a:ext uri="{FF2B5EF4-FFF2-40B4-BE49-F238E27FC236}">
                <a16:creationId xmlns:a16="http://schemas.microsoft.com/office/drawing/2014/main" id="{2BE84A23-A626-48F3-8284-F5F1598F2580}"/>
              </a:ext>
            </a:extLst>
          </p:cNvPr>
          <p:cNvSpPr>
            <a:spLocks noGrp="1" noChangeArrowheads="1"/>
          </p:cNvSpPr>
          <p:nvPr>
            <p:ph type="title"/>
          </p:nvPr>
        </p:nvSpPr>
        <p:spPr>
          <a:xfrm>
            <a:off x="457200" y="0"/>
            <a:ext cx="8229600" cy="752157"/>
          </a:xfrm>
        </p:spPr>
        <p:txBody>
          <a:bodyPr/>
          <a:lstStyle/>
          <a:p>
            <a:r>
              <a:rPr lang="en-US" altLang="en-US" b="1" dirty="0">
                <a:solidFill>
                  <a:schemeClr val="accent1"/>
                </a:solidFill>
              </a:rPr>
              <a:t>EVALUATE RISK</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F0CED74-7545-41A6-ABAA-16F914D36F81}"/>
              </a:ext>
            </a:extLst>
          </p:cNvPr>
          <p:cNvSpPr>
            <a:spLocks noGrp="1" noChangeArrowheads="1"/>
          </p:cNvSpPr>
          <p:nvPr>
            <p:ph type="title"/>
          </p:nvPr>
        </p:nvSpPr>
        <p:spPr>
          <a:xfrm>
            <a:off x="444500" y="325120"/>
            <a:ext cx="7772400" cy="721360"/>
          </a:xfrm>
        </p:spPr>
        <p:txBody>
          <a:bodyPr/>
          <a:lstStyle/>
          <a:p>
            <a:r>
              <a:rPr lang="en-US" altLang="en-US" b="1" dirty="0">
                <a:solidFill>
                  <a:schemeClr val="accent1"/>
                </a:solidFill>
              </a:rPr>
              <a:t>CONTROLLING THE RISK</a:t>
            </a:r>
          </a:p>
        </p:txBody>
      </p:sp>
      <p:sp>
        <p:nvSpPr>
          <p:cNvPr id="89091" name="Rectangle 3" descr="Rectangle: Click to edit Master text styles&#10;Second level&#10;Third level&#10;Fourth level&#10;Fifth level">
            <a:extLst>
              <a:ext uri="{FF2B5EF4-FFF2-40B4-BE49-F238E27FC236}">
                <a16:creationId xmlns:a16="http://schemas.microsoft.com/office/drawing/2014/main" id="{A538E4C5-191C-4466-AB7B-99409A64B02D}"/>
              </a:ext>
            </a:extLst>
          </p:cNvPr>
          <p:cNvSpPr>
            <a:spLocks noGrp="1" noChangeArrowheads="1"/>
          </p:cNvSpPr>
          <p:nvPr>
            <p:ph idx="1"/>
          </p:nvPr>
        </p:nvSpPr>
        <p:spPr>
          <a:xfrm>
            <a:off x="611188" y="1280160"/>
            <a:ext cx="7683500" cy="4892040"/>
          </a:xfrm>
        </p:spPr>
        <p:txBody>
          <a:bodyPr/>
          <a:lstStyle/>
          <a:p>
            <a:pPr>
              <a:buFont typeface="Wingdings" panose="05000000000000000000" pitchFamily="2" charset="2"/>
              <a:buChar char="§"/>
            </a:pPr>
            <a:r>
              <a:rPr lang="en-US" altLang="en-US" b="1" dirty="0"/>
              <a:t>Retain </a:t>
            </a:r>
            <a:r>
              <a:rPr lang="en-US" altLang="en-US" dirty="0"/>
              <a:t>the risks </a:t>
            </a:r>
            <a:r>
              <a:rPr lang="en-US" altLang="en-US" dirty="0">
                <a:sym typeface="Wingdings" panose="05000000000000000000" pitchFamily="2" charset="2"/>
              </a:rPr>
              <a:t></a:t>
            </a:r>
            <a:r>
              <a:rPr lang="en-US" altLang="en-US" dirty="0"/>
              <a:t> </a:t>
            </a:r>
            <a:r>
              <a:rPr lang="en-US" altLang="en-US" sz="2000" dirty="0"/>
              <a:t>you don’t do anything because the risk is inherent in the sport</a:t>
            </a:r>
          </a:p>
          <a:p>
            <a:pPr>
              <a:buFont typeface="Wingdings" panose="05000000000000000000" pitchFamily="2" charset="2"/>
              <a:buChar char="§"/>
            </a:pPr>
            <a:r>
              <a:rPr lang="en-US" altLang="en-US" b="1" dirty="0"/>
              <a:t>Reduce</a:t>
            </a:r>
            <a:r>
              <a:rPr lang="en-US" altLang="en-US" dirty="0"/>
              <a:t> the risks </a:t>
            </a:r>
            <a:r>
              <a:rPr lang="en-US" altLang="en-US" dirty="0">
                <a:sym typeface="Wingdings" panose="05000000000000000000" pitchFamily="2" charset="2"/>
              </a:rPr>
              <a:t></a:t>
            </a:r>
            <a:r>
              <a:rPr lang="en-US" altLang="en-US" dirty="0"/>
              <a:t> </a:t>
            </a:r>
            <a:r>
              <a:rPr lang="en-US" altLang="en-US" sz="2000" dirty="0"/>
              <a:t>you take steps to reduce the likelihood of occurrence, and/or the consequences, largely by changing human behavior</a:t>
            </a:r>
          </a:p>
          <a:p>
            <a:pPr>
              <a:buFont typeface="Wingdings" panose="05000000000000000000" pitchFamily="2" charset="2"/>
              <a:buChar char="§"/>
            </a:pPr>
            <a:r>
              <a:rPr lang="en-US" altLang="en-US" b="1" dirty="0"/>
              <a:t>Transfer</a:t>
            </a:r>
            <a:r>
              <a:rPr lang="en-US" altLang="en-US" dirty="0"/>
              <a:t> the risks </a:t>
            </a:r>
            <a:r>
              <a:rPr lang="en-US" altLang="en-US" dirty="0">
                <a:sym typeface="Wingdings" panose="05000000000000000000" pitchFamily="2" charset="2"/>
              </a:rPr>
              <a:t></a:t>
            </a:r>
            <a:r>
              <a:rPr lang="en-US" altLang="en-US" dirty="0"/>
              <a:t> </a:t>
            </a:r>
            <a:r>
              <a:rPr lang="en-US" altLang="en-US" sz="2000" dirty="0"/>
              <a:t>you accept the level of risk but you transfer this risk to others through contracts  (insurance, waivers, other business contracts)</a:t>
            </a:r>
          </a:p>
          <a:p>
            <a:pPr>
              <a:buFont typeface="Wingdings" panose="05000000000000000000" pitchFamily="2" charset="2"/>
              <a:buChar char="§"/>
            </a:pPr>
            <a:r>
              <a:rPr lang="en-US" altLang="en-US" b="1" dirty="0"/>
              <a:t>Avoid</a:t>
            </a:r>
            <a:r>
              <a:rPr lang="en-US" altLang="en-US" dirty="0"/>
              <a:t> the risks </a:t>
            </a:r>
            <a:r>
              <a:rPr lang="en-US" altLang="en-US" dirty="0">
                <a:sym typeface="Wingdings" panose="05000000000000000000" pitchFamily="2" charset="2"/>
              </a:rPr>
              <a:t></a:t>
            </a:r>
            <a:r>
              <a:rPr lang="en-US" altLang="en-US" dirty="0"/>
              <a:t> </a:t>
            </a:r>
            <a:r>
              <a:rPr lang="en-US" altLang="en-US" sz="2000" dirty="0"/>
              <a:t>you decide simply to NOT do something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dissolve">
                                      <p:cBhvr>
                                        <p:cTn id="17" dur="5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dissolve">
                                      <p:cBhvr>
                                        <p:cTn id="22"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descr="Rectangle: Click to edit Master text styles&#10;Second level&#10;Third level&#10;Fourth level&#10;Fifth level">
            <a:extLst>
              <a:ext uri="{FF2B5EF4-FFF2-40B4-BE49-F238E27FC236}">
                <a16:creationId xmlns:a16="http://schemas.microsoft.com/office/drawing/2014/main" id="{C5A13761-EBD2-47B9-B21C-0CEF4FED135B}"/>
              </a:ext>
            </a:extLst>
          </p:cNvPr>
          <p:cNvSpPr>
            <a:spLocks noGrp="1" noChangeArrowheads="1"/>
          </p:cNvSpPr>
          <p:nvPr>
            <p:ph idx="1"/>
          </p:nvPr>
        </p:nvSpPr>
        <p:spPr>
          <a:xfrm>
            <a:off x="280988" y="1700213"/>
            <a:ext cx="8659812" cy="4803775"/>
          </a:xfrm>
        </p:spPr>
        <p:txBody>
          <a:bodyPr/>
          <a:lstStyle/>
          <a:p>
            <a:pPr eaLnBrk="1" hangingPunct="1">
              <a:buFontTx/>
              <a:buNone/>
              <a:defRPr/>
            </a:pPr>
            <a:r>
              <a:rPr lang="en-US" dirty="0"/>
              <a:t>	The law does not cut you slack because you are ‘</a:t>
            </a:r>
            <a:r>
              <a:rPr lang="en-US" b="1" dirty="0"/>
              <a:t>volunteer-based’ or ‘volunteer-led</a:t>
            </a:r>
            <a:r>
              <a:rPr lang="en-US" dirty="0"/>
              <a:t>’. </a:t>
            </a:r>
          </a:p>
          <a:p>
            <a:pPr indent="0" eaLnBrk="1" hangingPunct="1">
              <a:buFontTx/>
              <a:buNone/>
              <a:defRPr/>
            </a:pPr>
            <a:endParaRPr lang="en-US" dirty="0"/>
          </a:p>
          <a:p>
            <a:pPr indent="0" eaLnBrk="1" hangingPunct="1">
              <a:buFontTx/>
              <a:buNone/>
              <a:defRPr/>
            </a:pPr>
            <a:r>
              <a:rPr lang="en-US" dirty="0">
                <a:solidFill>
                  <a:srgbClr val="FF0000"/>
                </a:solidFill>
              </a:rPr>
              <a:t>But Remember…</a:t>
            </a:r>
          </a:p>
          <a:p>
            <a:pPr indent="0" eaLnBrk="1" hangingPunct="1">
              <a:buFontTx/>
              <a:buNone/>
              <a:defRPr/>
            </a:pPr>
            <a:endParaRPr lang="en-US" dirty="0"/>
          </a:p>
          <a:p>
            <a:pPr marL="290513" indent="0">
              <a:buFont typeface="Wingdings" pitchFamily="2" charset="2"/>
              <a:buNone/>
              <a:defRPr/>
            </a:pPr>
            <a:r>
              <a:rPr lang="en-US" dirty="0"/>
              <a:t>The law never expects </a:t>
            </a:r>
            <a:r>
              <a:rPr lang="en-US" u="sng" dirty="0"/>
              <a:t>perfection</a:t>
            </a:r>
            <a:r>
              <a:rPr lang="en-US" dirty="0"/>
              <a:t>, it only expects </a:t>
            </a:r>
            <a:r>
              <a:rPr lang="en-US" u="sng" dirty="0"/>
              <a:t>reasonableness</a:t>
            </a:r>
          </a:p>
          <a:p>
            <a:pPr>
              <a:buFont typeface="Wingdings" pitchFamily="2" charset="2"/>
              <a:buNone/>
              <a:defRPr/>
            </a:pPr>
            <a:endParaRPr lang="en-US" sz="1050" dirty="0"/>
          </a:p>
          <a:p>
            <a:pPr>
              <a:buFont typeface="Wingdings" pitchFamily="2" charset="2"/>
              <a:buNone/>
              <a:defRPr/>
            </a:pPr>
            <a:r>
              <a:rPr lang="en-US" dirty="0"/>
              <a:t>	</a:t>
            </a:r>
          </a:p>
        </p:txBody>
      </p:sp>
      <p:sp>
        <p:nvSpPr>
          <p:cNvPr id="73731" name="Slide Number Placeholder 5">
            <a:extLst>
              <a:ext uri="{FF2B5EF4-FFF2-40B4-BE49-F238E27FC236}">
                <a16:creationId xmlns:a16="http://schemas.microsoft.com/office/drawing/2014/main" id="{F46C52D4-5744-42CA-A90C-23A2B6607F37}"/>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D270662A-1395-420E-BC71-BFE1F10E0E1C}" type="slidenum">
              <a:rPr lang="en-CA" altLang="en-US" smtClean="0"/>
              <a:pPr>
                <a:spcBef>
                  <a:spcPct val="0"/>
                </a:spcBef>
                <a:buFontTx/>
                <a:buNone/>
              </a:pPr>
              <a:t>17</a:t>
            </a:fld>
            <a:endParaRPr lang="en-US" altLang="en-US" sz="1200">
              <a:latin typeface="Arial" panose="020B0604020202020204" pitchFamily="34" charset="0"/>
            </a:endParaRPr>
          </a:p>
        </p:txBody>
      </p:sp>
      <p:sp>
        <p:nvSpPr>
          <p:cNvPr id="73732" name="Rectangle 2">
            <a:extLst>
              <a:ext uri="{FF2B5EF4-FFF2-40B4-BE49-F238E27FC236}">
                <a16:creationId xmlns:a16="http://schemas.microsoft.com/office/drawing/2014/main" id="{7E02EF4E-EA6C-402E-8D4A-9E4489867094}"/>
              </a:ext>
            </a:extLst>
          </p:cNvPr>
          <p:cNvSpPr>
            <a:spLocks noGrp="1" noChangeArrowheads="1"/>
          </p:cNvSpPr>
          <p:nvPr>
            <p:ph type="title"/>
          </p:nvPr>
        </p:nvSpPr>
        <p:spPr/>
        <p:txBody>
          <a:bodyPr/>
          <a:lstStyle/>
          <a:p>
            <a:pPr eaLnBrk="1" hangingPunct="1"/>
            <a:r>
              <a:rPr lang="en-US" altLang="en-US" dirty="0">
                <a:solidFill>
                  <a:schemeClr val="accent1"/>
                </a:solidFill>
              </a:rPr>
              <a:t>REALITY CHECK</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01931_">
            <a:extLst>
              <a:ext uri="{FF2B5EF4-FFF2-40B4-BE49-F238E27FC236}">
                <a16:creationId xmlns:a16="http://schemas.microsoft.com/office/drawing/2014/main" id="{ECDA1280-3236-4A4D-AC85-593D16C7D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38200"/>
            <a:ext cx="58674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61F695A7-93D9-4BEE-A258-422887479D58}"/>
              </a:ext>
            </a:extLst>
          </p:cNvPr>
          <p:cNvSpPr txBox="1">
            <a:spLocks noChangeArrowheads="1"/>
          </p:cNvSpPr>
          <p:nvPr/>
        </p:nvSpPr>
        <p:spPr bwMode="auto">
          <a:xfrm>
            <a:off x="309563" y="214313"/>
            <a:ext cx="69818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6000" b="1" dirty="0">
                <a:solidFill>
                  <a:schemeClr val="accent1"/>
                </a:solidFill>
                <a:latin typeface="Corbel" panose="020B0503020204020204" pitchFamily="34" charset="0"/>
              </a:rPr>
              <a:t>Risk Management Techniques</a:t>
            </a:r>
          </a:p>
          <a:p>
            <a:pPr eaLnBrk="1" hangingPunct="1">
              <a:spcBef>
                <a:spcPct val="50000"/>
              </a:spcBef>
              <a:buFontTx/>
              <a:buNone/>
            </a:pPr>
            <a:endParaRPr lang="en-US" altLang="en-US" sz="2800" b="1" dirty="0">
              <a:latin typeface="Corbel" panose="020B0503020204020204" pitchFamily="34" charset="0"/>
            </a:endParaRPr>
          </a:p>
        </p:txBody>
      </p:sp>
    </p:spTree>
    <p:extLst>
      <p:ext uri="{BB962C8B-B14F-4D97-AF65-F5344CB8AC3E}">
        <p14:creationId xmlns:p14="http://schemas.microsoft.com/office/powerpoint/2010/main" val="34421590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63694EF-F3AA-4756-A2EE-9F7B2555F1AF}"/>
              </a:ext>
            </a:extLst>
          </p:cNvPr>
          <p:cNvSpPr>
            <a:spLocks noGrp="1" noChangeArrowheads="1"/>
          </p:cNvSpPr>
          <p:nvPr>
            <p:ph type="title"/>
          </p:nvPr>
        </p:nvSpPr>
        <p:spPr>
          <a:xfrm>
            <a:off x="457200" y="334963"/>
            <a:ext cx="8229600" cy="792797"/>
          </a:xfrm>
        </p:spPr>
        <p:txBody>
          <a:bodyPr/>
          <a:lstStyle/>
          <a:p>
            <a:r>
              <a:rPr lang="en-US" altLang="en-US" dirty="0">
                <a:solidFill>
                  <a:schemeClr val="accent1"/>
                </a:solidFill>
              </a:rPr>
              <a:t>Return to Sport</a:t>
            </a:r>
          </a:p>
        </p:txBody>
      </p:sp>
      <p:sp>
        <p:nvSpPr>
          <p:cNvPr id="81923" name="Rectangle 3" descr="Rectangle: Click to edit Master text styles&#10;Second level&#10;Third level&#10;Fourth level&#10;Fifth level">
            <a:extLst>
              <a:ext uri="{FF2B5EF4-FFF2-40B4-BE49-F238E27FC236}">
                <a16:creationId xmlns:a16="http://schemas.microsoft.com/office/drawing/2014/main" id="{F97D2FCD-ACE2-4BE0-BDE9-5B8F3108B7BC}"/>
              </a:ext>
            </a:extLst>
          </p:cNvPr>
          <p:cNvSpPr>
            <a:spLocks noGrp="1" noChangeArrowheads="1"/>
          </p:cNvSpPr>
          <p:nvPr>
            <p:ph type="body" idx="1"/>
          </p:nvPr>
        </p:nvSpPr>
        <p:spPr>
          <a:xfrm>
            <a:off x="457200" y="1351280"/>
            <a:ext cx="7829550" cy="4560888"/>
          </a:xfrm>
        </p:spPr>
        <p:txBody>
          <a:bodyPr/>
          <a:lstStyle/>
          <a:p>
            <a:pPr>
              <a:lnSpc>
                <a:spcPct val="90000"/>
              </a:lnSpc>
              <a:buFont typeface="Wingdings" panose="05000000000000000000" pitchFamily="2" charset="2"/>
              <a:buChar char="§"/>
            </a:pPr>
            <a:r>
              <a:rPr lang="en-US" altLang="en-US" sz="2800" dirty="0"/>
              <a:t>Adherence to Provincial/Territorial government regulations and guidelines</a:t>
            </a:r>
          </a:p>
          <a:p>
            <a:pPr>
              <a:lnSpc>
                <a:spcPct val="90000"/>
              </a:lnSpc>
              <a:buFont typeface="Wingdings" panose="05000000000000000000" pitchFamily="2" charset="2"/>
              <a:buChar char="§"/>
            </a:pPr>
            <a:endParaRPr lang="en-US" altLang="en-US" sz="2800" dirty="0"/>
          </a:p>
          <a:p>
            <a:pPr>
              <a:lnSpc>
                <a:spcPct val="90000"/>
              </a:lnSpc>
              <a:buFont typeface="Wingdings" panose="05000000000000000000" pitchFamily="2" charset="2"/>
              <a:buChar char="§"/>
            </a:pPr>
            <a:r>
              <a:rPr lang="en-US" altLang="en-US" sz="2800" dirty="0"/>
              <a:t>All organizations and businesses should develop and implement policies and procedures to mitigate the transmission of COVID-19 prior to re-opening sport and their offices</a:t>
            </a:r>
            <a:endParaRPr lang="en-US" altLang="en-US" sz="2400" dirty="0">
              <a:solidFill>
                <a:srgbClr val="FF0000"/>
              </a:solidFill>
            </a:endParaRPr>
          </a:p>
        </p:txBody>
      </p:sp>
    </p:spTree>
    <p:extLst>
      <p:ext uri="{BB962C8B-B14F-4D97-AF65-F5344CB8AC3E}">
        <p14:creationId xmlns:p14="http://schemas.microsoft.com/office/powerpoint/2010/main" val="19585925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71838" y="504825"/>
            <a:ext cx="5710237" cy="1143000"/>
          </a:xfrm>
        </p:spPr>
        <p:txBody>
          <a:bodyPr>
            <a:normAutofit fontScale="90000"/>
          </a:bodyPr>
          <a:lstStyle/>
          <a:p>
            <a:pPr eaLnBrk="1" fontAlgn="auto" hangingPunct="1">
              <a:spcAft>
                <a:spcPts val="0"/>
              </a:spcAft>
              <a:defRPr/>
            </a:pPr>
            <a:r>
              <a:rPr lang="en-US" b="1" dirty="0">
                <a:solidFill>
                  <a:schemeClr val="accent1">
                    <a:lumMod val="75000"/>
                  </a:schemeClr>
                </a:solidFill>
                <a:latin typeface="Arial" panose="020B0604020202020204" pitchFamily="34" charset="0"/>
                <a:cs typeface="Arial" panose="020B0604020202020204" pitchFamily="34" charset="0"/>
              </a:rPr>
              <a:t>Sport Law &amp; Strategy Group</a:t>
            </a:r>
          </a:p>
        </p:txBody>
      </p:sp>
      <p:sp>
        <p:nvSpPr>
          <p:cNvPr id="8" name="Content Placeholder 7"/>
          <p:cNvSpPr>
            <a:spLocks noGrp="1"/>
          </p:cNvSpPr>
          <p:nvPr>
            <p:ph idx="1"/>
          </p:nvPr>
        </p:nvSpPr>
        <p:spPr>
          <a:xfrm>
            <a:off x="3271838" y="1744663"/>
            <a:ext cx="5710237" cy="4094162"/>
          </a:xfrm>
        </p:spPr>
        <p:txBody>
          <a:bodyPr rtlCol="0">
            <a:normAutofit/>
          </a:bodyPr>
          <a:lstStyle/>
          <a:p>
            <a:pPr marL="0" indent="0" eaLnBrk="1" fontAlgn="auto" hangingPunct="1">
              <a:spcAft>
                <a:spcPts val="0"/>
              </a:spcAft>
              <a:buFont typeface="Arial"/>
              <a:buNone/>
              <a:defRPr/>
            </a:pPr>
            <a:r>
              <a:rPr lang="en-US" sz="2000" dirty="0">
                <a:solidFill>
                  <a:schemeClr val="tx1"/>
                </a:solidFill>
                <a:latin typeface="Arial" panose="020B0604020202020204" pitchFamily="34" charset="0"/>
                <a:cs typeface="Arial" panose="020B0604020202020204" pitchFamily="34" charset="0"/>
              </a:rPr>
              <a:t>Providing strategic insight to the Canadian sport community through professional services in these areas:</a:t>
            </a: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Legal Solutions and Policy Development</a:t>
            </a: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Risk Management</a:t>
            </a: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Strategic Planning and Good Governance</a:t>
            </a: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Communications, Facilitation and Integral </a:t>
            </a:r>
            <a:r>
              <a:rPr lang="en-US" sz="2000" dirty="0" err="1">
                <a:solidFill>
                  <a:schemeClr val="tx1"/>
                </a:solidFill>
                <a:latin typeface="Arial" panose="020B0604020202020204" pitchFamily="34" charset="0"/>
                <a:cs typeface="Arial" panose="020B0604020202020204" pitchFamily="34" charset="0"/>
              </a:rPr>
              <a:t>Coaching</a:t>
            </a:r>
            <a:r>
              <a:rPr lang="en-US" sz="2000" baseline="30000" dirty="0" err="1">
                <a:solidFill>
                  <a:schemeClr val="tx1"/>
                </a:solidFill>
                <a:latin typeface="Arial" panose="020B0604020202020204" pitchFamily="34" charset="0"/>
                <a:cs typeface="Arial" panose="020B0604020202020204" pitchFamily="34" charset="0"/>
              </a:rPr>
              <a:t>TM</a:t>
            </a:r>
            <a:endParaRPr lang="en-US" sz="2000" baseline="300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Event Management and Marketing</a:t>
            </a:r>
          </a:p>
          <a:p>
            <a:pPr eaLnBrk="1" fontAlgn="auto" hangingPunct="1">
              <a:spcAft>
                <a:spcPts val="0"/>
              </a:spcAft>
              <a:buFont typeface="Wingdings" pitchFamily="2" charset="2"/>
              <a:buChar char="ü"/>
              <a:defRPr/>
            </a:pPr>
            <a:r>
              <a:rPr lang="en-US" sz="2000" dirty="0">
                <a:solidFill>
                  <a:schemeClr val="tx1"/>
                </a:solidFill>
                <a:latin typeface="Arial" panose="020B0604020202020204" pitchFamily="34" charset="0"/>
                <a:cs typeface="Arial" panose="020B0604020202020204" pitchFamily="34" charset="0"/>
              </a:rPr>
              <a:t>Financial Planning and Human Resource Management</a:t>
            </a:r>
          </a:p>
          <a:p>
            <a:pPr eaLnBrk="1" fontAlgn="auto" hangingPunct="1">
              <a:spcAft>
                <a:spcPts val="0"/>
              </a:spcAft>
              <a:buFont typeface="Arial"/>
              <a:buChar char="•"/>
              <a:defRPr/>
            </a:pPr>
            <a:endParaRPr lang="en-US" dirty="0"/>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b="6987"/>
          <a:stretch>
            <a:fillRect/>
          </a:stretch>
        </p:blipFill>
        <p:spPr bwMode="auto">
          <a:xfrm>
            <a:off x="460375" y="0"/>
            <a:ext cx="2582863"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63694EF-F3AA-4756-A2EE-9F7B2555F1AF}"/>
              </a:ext>
            </a:extLst>
          </p:cNvPr>
          <p:cNvSpPr>
            <a:spLocks noGrp="1" noChangeArrowheads="1"/>
          </p:cNvSpPr>
          <p:nvPr>
            <p:ph type="title"/>
          </p:nvPr>
        </p:nvSpPr>
        <p:spPr>
          <a:xfrm>
            <a:off x="457200" y="334963"/>
            <a:ext cx="8229600" cy="792797"/>
          </a:xfrm>
        </p:spPr>
        <p:txBody>
          <a:bodyPr/>
          <a:lstStyle/>
          <a:p>
            <a:r>
              <a:rPr lang="en-US" altLang="en-US" dirty="0">
                <a:solidFill>
                  <a:schemeClr val="accent1"/>
                </a:solidFill>
              </a:rPr>
              <a:t>Return to Sport</a:t>
            </a:r>
          </a:p>
        </p:txBody>
      </p:sp>
      <p:sp>
        <p:nvSpPr>
          <p:cNvPr id="81923" name="Rectangle 3" descr="Rectangle: Click to edit Master text styles&#10;Second level&#10;Third level&#10;Fourth level&#10;Fifth level">
            <a:extLst>
              <a:ext uri="{FF2B5EF4-FFF2-40B4-BE49-F238E27FC236}">
                <a16:creationId xmlns:a16="http://schemas.microsoft.com/office/drawing/2014/main" id="{F97D2FCD-ACE2-4BE0-BDE9-5B8F3108B7BC}"/>
              </a:ext>
            </a:extLst>
          </p:cNvPr>
          <p:cNvSpPr>
            <a:spLocks noGrp="1" noChangeArrowheads="1"/>
          </p:cNvSpPr>
          <p:nvPr>
            <p:ph type="body" idx="1"/>
          </p:nvPr>
        </p:nvSpPr>
        <p:spPr>
          <a:xfrm>
            <a:off x="457200" y="1351280"/>
            <a:ext cx="7829550" cy="4560888"/>
          </a:xfrm>
        </p:spPr>
        <p:txBody>
          <a:bodyPr/>
          <a:lstStyle/>
          <a:p>
            <a:pPr>
              <a:lnSpc>
                <a:spcPct val="90000"/>
              </a:lnSpc>
              <a:buFont typeface="Wingdings" panose="05000000000000000000" pitchFamily="2" charset="2"/>
              <a:buChar char="§"/>
            </a:pPr>
            <a:r>
              <a:rPr lang="en-US" altLang="en-US" sz="2800" dirty="0"/>
              <a:t>Precautionary Measures may include</a:t>
            </a:r>
          </a:p>
          <a:p>
            <a:pPr lvl="1">
              <a:lnSpc>
                <a:spcPct val="90000"/>
              </a:lnSpc>
              <a:buFont typeface="Wingdings" panose="05000000000000000000" pitchFamily="2" charset="2"/>
              <a:buChar char="§"/>
            </a:pPr>
            <a:r>
              <a:rPr lang="en-US" altLang="en-US" sz="2800" dirty="0"/>
              <a:t>Constant Communication and Education</a:t>
            </a:r>
          </a:p>
          <a:p>
            <a:pPr lvl="1">
              <a:lnSpc>
                <a:spcPct val="90000"/>
              </a:lnSpc>
              <a:buFont typeface="Wingdings" panose="05000000000000000000" pitchFamily="2" charset="2"/>
              <a:buChar char="§"/>
            </a:pPr>
            <a:r>
              <a:rPr lang="en-US" altLang="en-US" sz="2800" dirty="0"/>
              <a:t>System for regular cleaning, sanitization and inspection</a:t>
            </a:r>
          </a:p>
          <a:p>
            <a:pPr lvl="1">
              <a:lnSpc>
                <a:spcPct val="90000"/>
              </a:lnSpc>
              <a:buFont typeface="Wingdings" panose="05000000000000000000" pitchFamily="2" charset="2"/>
              <a:buChar char="§"/>
            </a:pPr>
            <a:r>
              <a:rPr lang="en-US" altLang="en-US" sz="2800" dirty="0"/>
              <a:t>Keep a record of steps taken</a:t>
            </a:r>
          </a:p>
          <a:p>
            <a:pPr lvl="1">
              <a:lnSpc>
                <a:spcPct val="90000"/>
              </a:lnSpc>
              <a:buFont typeface="Wingdings" panose="05000000000000000000" pitchFamily="2" charset="2"/>
              <a:buChar char="§"/>
            </a:pPr>
            <a:r>
              <a:rPr lang="en-US" altLang="en-US" sz="2800" dirty="0"/>
              <a:t>Post clear signs</a:t>
            </a:r>
          </a:p>
          <a:p>
            <a:pPr lvl="1">
              <a:lnSpc>
                <a:spcPct val="90000"/>
              </a:lnSpc>
              <a:buFont typeface="Wingdings" panose="05000000000000000000" pitchFamily="2" charset="2"/>
              <a:buChar char="§"/>
            </a:pPr>
            <a:r>
              <a:rPr lang="en-US" altLang="en-US" sz="2800" dirty="0"/>
              <a:t>Declarations/Attestations</a:t>
            </a:r>
          </a:p>
          <a:p>
            <a:pPr lvl="1">
              <a:lnSpc>
                <a:spcPct val="90000"/>
              </a:lnSpc>
              <a:buFont typeface="Wingdings" panose="05000000000000000000" pitchFamily="2" charset="2"/>
              <a:buChar char="§"/>
            </a:pPr>
            <a:r>
              <a:rPr lang="en-US" altLang="en-US" sz="2800" dirty="0"/>
              <a:t>Waivers/Assumption of Risk Documents</a:t>
            </a:r>
          </a:p>
          <a:p>
            <a:pPr lvl="1">
              <a:lnSpc>
                <a:spcPct val="90000"/>
              </a:lnSpc>
              <a:buFont typeface="Wingdings" panose="05000000000000000000" pitchFamily="2" charset="2"/>
              <a:buChar char="§"/>
            </a:pPr>
            <a:endParaRPr lang="en-US" altLang="en-US" sz="2800" dirty="0"/>
          </a:p>
          <a:p>
            <a:pPr marL="457200" lvl="1" indent="0">
              <a:lnSpc>
                <a:spcPct val="90000"/>
              </a:lnSpc>
              <a:buNone/>
            </a:pPr>
            <a:r>
              <a:rPr lang="en-US" altLang="en-US" sz="2800" dirty="0"/>
              <a:t>(Keep records)</a:t>
            </a:r>
          </a:p>
          <a:p>
            <a:pPr lvl="1">
              <a:lnSpc>
                <a:spcPct val="90000"/>
              </a:lnSpc>
              <a:buFont typeface="Wingdings" panose="05000000000000000000" pitchFamily="2" charset="2"/>
              <a:buChar char="§"/>
            </a:pPr>
            <a:endParaRPr lang="en-US" altLang="en-US" sz="2200" dirty="0"/>
          </a:p>
        </p:txBody>
      </p:sp>
    </p:spTree>
    <p:extLst>
      <p:ext uri="{BB962C8B-B14F-4D97-AF65-F5344CB8AC3E}">
        <p14:creationId xmlns:p14="http://schemas.microsoft.com/office/powerpoint/2010/main" val="363701972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Owner\Desktop\CSL website images\signContract.jpg">
            <a:extLst>
              <a:ext uri="{FF2B5EF4-FFF2-40B4-BE49-F238E27FC236}">
                <a16:creationId xmlns:a16="http://schemas.microsoft.com/office/drawing/2014/main" id="{62A7972F-FCA9-44CE-B676-912B2B0E358C}"/>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a:extLst>
              <a:ext uri="{FF2B5EF4-FFF2-40B4-BE49-F238E27FC236}">
                <a16:creationId xmlns:a16="http://schemas.microsoft.com/office/drawing/2014/main" id="{7A45D53D-EC4A-46FB-B0E4-5CCEDF06908B}"/>
              </a:ext>
            </a:extLst>
          </p:cNvPr>
          <p:cNvSpPr>
            <a:spLocks noGrp="1" noChangeArrowheads="1"/>
          </p:cNvSpPr>
          <p:nvPr>
            <p:ph type="title"/>
          </p:nvPr>
        </p:nvSpPr>
        <p:spPr>
          <a:xfrm>
            <a:off x="772160" y="914400"/>
            <a:ext cx="7772400" cy="1143000"/>
          </a:xfrm>
        </p:spPr>
        <p:txBody>
          <a:bodyPr/>
          <a:lstStyle/>
          <a:p>
            <a:pPr eaLnBrk="1" hangingPunct="1"/>
            <a:r>
              <a:rPr lang="en-US" altLang="en-US" sz="5400" dirty="0"/>
              <a:t>WAIVERS</a:t>
            </a:r>
          </a:p>
        </p:txBody>
      </p:sp>
      <p:sp>
        <p:nvSpPr>
          <p:cNvPr id="251908" name="Text Box 4">
            <a:extLst>
              <a:ext uri="{FF2B5EF4-FFF2-40B4-BE49-F238E27FC236}">
                <a16:creationId xmlns:a16="http://schemas.microsoft.com/office/drawing/2014/main" id="{88188940-F5F0-4781-991F-DE9B1BCC68FB}"/>
              </a:ext>
            </a:extLst>
          </p:cNvPr>
          <p:cNvSpPr txBox="1">
            <a:spLocks noChangeArrowheads="1"/>
          </p:cNvSpPr>
          <p:nvPr/>
        </p:nvSpPr>
        <p:spPr bwMode="auto">
          <a:xfrm>
            <a:off x="1219200" y="4114800"/>
            <a:ext cx="7239000" cy="2492375"/>
          </a:xfrm>
          <a:prstGeom prst="rect">
            <a:avLst/>
          </a:prstGeom>
          <a:noFill/>
          <a:ln w="9525">
            <a:noFill/>
            <a:miter lim="800000"/>
            <a:headEnd/>
            <a:tailEnd/>
          </a:ln>
          <a:effectLst/>
        </p:spPr>
        <p:txBody>
          <a:bodyPr>
            <a:spAutoFit/>
          </a:bodyPr>
          <a:lstStyle/>
          <a:p>
            <a:pPr eaLnBrk="1" hangingPunct="1">
              <a:spcBef>
                <a:spcPct val="20000"/>
              </a:spcBef>
              <a:defRPr/>
            </a:pPr>
            <a:r>
              <a:rPr lang="en-US" sz="4000" b="1" dirty="0">
                <a:solidFill>
                  <a:schemeClr val="accent6">
                    <a:lumMod val="50000"/>
                  </a:schemeClr>
                </a:solidFill>
                <a:latin typeface="Corbel" pitchFamily="34" charset="0"/>
                <a:cs typeface="Times New Roman" pitchFamily="18" charset="0"/>
              </a:rPr>
              <a:t>An intentional, informed and voluntary agreement to give up a known legal right</a:t>
            </a:r>
          </a:p>
          <a:p>
            <a:pPr eaLnBrk="1" hangingPunct="1">
              <a:spcBef>
                <a:spcPct val="50000"/>
              </a:spcBef>
              <a:defRPr/>
            </a:pPr>
            <a:endParaRPr lang="en-US" dirty="0">
              <a:latin typeface="Corbel" pitchFamily="34" charset="0"/>
              <a:cs typeface="Times New Roman" pitchFamily="18"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DCCAB8-D5B6-4F10-8F41-09124FC5BC14}"/>
              </a:ext>
            </a:extLst>
          </p:cNvPr>
          <p:cNvSpPr>
            <a:spLocks noGrp="1" noChangeArrowheads="1"/>
          </p:cNvSpPr>
          <p:nvPr>
            <p:ph type="title"/>
          </p:nvPr>
        </p:nvSpPr>
        <p:spPr/>
        <p:txBody>
          <a:bodyPr/>
          <a:lstStyle/>
          <a:p>
            <a:pPr eaLnBrk="1" hangingPunct="1"/>
            <a:r>
              <a:rPr lang="en-US" altLang="en-US"/>
              <a:t>2 TYPES OF RISK IN SPORT</a:t>
            </a:r>
          </a:p>
        </p:txBody>
      </p:sp>
      <p:sp>
        <p:nvSpPr>
          <p:cNvPr id="30724" name="Rectangle 6" descr="Rectangle: Click to edit Master text styles&#10;Second level&#10;Third level&#10;Fourth level&#10;Fifth level">
            <a:extLst>
              <a:ext uri="{FF2B5EF4-FFF2-40B4-BE49-F238E27FC236}">
                <a16:creationId xmlns:a16="http://schemas.microsoft.com/office/drawing/2014/main" id="{7141953A-6571-4931-A079-D12CA662B5A7}"/>
              </a:ext>
            </a:extLst>
          </p:cNvPr>
          <p:cNvSpPr>
            <a:spLocks noGrp="1" noChangeArrowheads="1"/>
          </p:cNvSpPr>
          <p:nvPr>
            <p:ph type="body" idx="1"/>
          </p:nvPr>
        </p:nvSpPr>
        <p:spPr>
          <a:xfrm>
            <a:off x="304800" y="1752600"/>
            <a:ext cx="4114800" cy="4114800"/>
          </a:xfrm>
          <a:noFill/>
        </p:spPr>
        <p:txBody>
          <a:bodyPr/>
          <a:lstStyle/>
          <a:p>
            <a:pPr eaLnBrk="1" hangingPunct="1">
              <a:buFontTx/>
              <a:buNone/>
            </a:pPr>
            <a:r>
              <a:rPr lang="en-US" altLang="en-US" sz="2400" b="1"/>
              <a:t>	PHYSICAL RISK</a:t>
            </a:r>
            <a:endParaRPr lang="en-US" altLang="en-US" sz="2400"/>
          </a:p>
          <a:p>
            <a:pPr eaLnBrk="1" hangingPunct="1">
              <a:buFontTx/>
              <a:buNone/>
            </a:pPr>
            <a:r>
              <a:rPr lang="en-US" altLang="en-US" sz="2400"/>
              <a:t>	The risks, dangers and hazards that are inherent in the sport activity. These risks are unavoidable, reasonable and in many cases, desirable</a:t>
            </a:r>
          </a:p>
        </p:txBody>
      </p:sp>
      <p:sp>
        <p:nvSpPr>
          <p:cNvPr id="19461" name="Rectangle 7">
            <a:extLst>
              <a:ext uri="{FF2B5EF4-FFF2-40B4-BE49-F238E27FC236}">
                <a16:creationId xmlns:a16="http://schemas.microsoft.com/office/drawing/2014/main" id="{1C8FC7A7-CCF0-4567-B176-7FE3D614DFC0}"/>
              </a:ext>
            </a:extLst>
          </p:cNvPr>
          <p:cNvSpPr>
            <a:spLocks noChangeArrowheads="1"/>
          </p:cNvSpPr>
          <p:nvPr/>
        </p:nvSpPr>
        <p:spPr bwMode="auto">
          <a:xfrm>
            <a:off x="4648200" y="1676400"/>
            <a:ext cx="4495800" cy="4114800"/>
          </a:xfrm>
          <a:prstGeom prst="rect">
            <a:avLst/>
          </a:prstGeom>
          <a:noFill/>
          <a:ln w="9525">
            <a:noFill/>
            <a:miter lim="800000"/>
            <a:headEnd/>
            <a:tailEnd/>
          </a:ln>
        </p:spPr>
        <p:txBody>
          <a:bodyPr/>
          <a:lstStyle/>
          <a:p>
            <a:pPr marL="342900" indent="-342900" algn="l">
              <a:spcBef>
                <a:spcPct val="20000"/>
              </a:spcBef>
              <a:defRPr/>
            </a:pPr>
            <a:r>
              <a:rPr lang="en-US" b="1" dirty="0">
                <a:latin typeface="Gill Sans MT" pitchFamily="34" charset="0"/>
              </a:rPr>
              <a:t>	</a:t>
            </a:r>
            <a:r>
              <a:rPr lang="en-US" sz="2400" b="1" i="0" dirty="0">
                <a:latin typeface="+mj-lt"/>
              </a:rPr>
              <a:t>LEGAL RISK</a:t>
            </a:r>
          </a:p>
          <a:p>
            <a:pPr marL="342900" indent="-342900" algn="l">
              <a:spcBef>
                <a:spcPct val="20000"/>
              </a:spcBef>
              <a:defRPr/>
            </a:pPr>
            <a:r>
              <a:rPr lang="en-US" sz="2400" i="0" dirty="0">
                <a:latin typeface="+mj-lt"/>
              </a:rPr>
              <a:t>	The risk that the organizers of the sport activity will behave negligently. This risk is not inherent in the sport, nor is it desirable, reasonable or acceptable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D275AC0-0121-4A1B-8072-AC7DAF201FA3}"/>
              </a:ext>
            </a:extLst>
          </p:cNvPr>
          <p:cNvSpPr>
            <a:spLocks noGrp="1" noChangeArrowheads="1"/>
          </p:cNvSpPr>
          <p:nvPr>
            <p:ph type="title"/>
          </p:nvPr>
        </p:nvSpPr>
        <p:spPr>
          <a:xfrm>
            <a:off x="457200" y="334963"/>
            <a:ext cx="8229600" cy="762317"/>
          </a:xfrm>
        </p:spPr>
        <p:txBody>
          <a:bodyPr/>
          <a:lstStyle/>
          <a:p>
            <a:pPr eaLnBrk="1" hangingPunct="1"/>
            <a:r>
              <a:rPr lang="en-US" altLang="en-US" dirty="0"/>
              <a:t>CONSENTING TO RISKS</a:t>
            </a:r>
          </a:p>
        </p:txBody>
      </p:sp>
      <p:sp>
        <p:nvSpPr>
          <p:cNvPr id="31747" name="Rectangle 3" descr="Rectangle: Click to edit Master text styles&#10;Second level&#10;Third level&#10;Fourth level&#10;Fifth level">
            <a:extLst>
              <a:ext uri="{FF2B5EF4-FFF2-40B4-BE49-F238E27FC236}">
                <a16:creationId xmlns:a16="http://schemas.microsoft.com/office/drawing/2014/main" id="{0660F356-2EC7-424C-8889-3409E1F0ED7D}"/>
              </a:ext>
            </a:extLst>
          </p:cNvPr>
          <p:cNvSpPr>
            <a:spLocks noGrp="1" noChangeArrowheads="1"/>
          </p:cNvSpPr>
          <p:nvPr>
            <p:ph type="body" sz="half" idx="1"/>
          </p:nvPr>
        </p:nvSpPr>
        <p:spPr>
          <a:xfrm>
            <a:off x="685800" y="1749742"/>
            <a:ext cx="4038600" cy="4114800"/>
          </a:xfrm>
        </p:spPr>
        <p:txBody>
          <a:bodyPr/>
          <a:lstStyle/>
          <a:p>
            <a:pPr eaLnBrk="1" hangingPunct="1">
              <a:buFontTx/>
              <a:buNone/>
            </a:pPr>
            <a:r>
              <a:rPr lang="en-US" altLang="en-US" b="1" dirty="0"/>
              <a:t>	PHYSICAL RISK</a:t>
            </a:r>
          </a:p>
          <a:p>
            <a:pPr eaLnBrk="1" hangingPunct="1">
              <a:buFontTx/>
              <a:buNone/>
            </a:pPr>
            <a:r>
              <a:rPr lang="en-US" altLang="en-US" dirty="0"/>
              <a:t>	A participant can consent to physical risks by the act of participating or by verbal or  written agreement.</a:t>
            </a:r>
          </a:p>
        </p:txBody>
      </p:sp>
      <p:sp>
        <p:nvSpPr>
          <p:cNvPr id="31748" name="Rectangle 4" descr="Rectangle: Click to edit Master text styles&#10;Second level&#10;Third level&#10;Fourth level&#10;Fifth level">
            <a:extLst>
              <a:ext uri="{FF2B5EF4-FFF2-40B4-BE49-F238E27FC236}">
                <a16:creationId xmlns:a16="http://schemas.microsoft.com/office/drawing/2014/main" id="{3FB15D9A-2A70-4863-AA90-10503C86C905}"/>
              </a:ext>
            </a:extLst>
          </p:cNvPr>
          <p:cNvSpPr>
            <a:spLocks noGrp="1" noChangeArrowheads="1"/>
          </p:cNvSpPr>
          <p:nvPr>
            <p:ph type="body" sz="half" idx="2"/>
          </p:nvPr>
        </p:nvSpPr>
        <p:spPr>
          <a:xfrm>
            <a:off x="5006975" y="1719262"/>
            <a:ext cx="3451225" cy="4803775"/>
          </a:xfrm>
        </p:spPr>
        <p:txBody>
          <a:bodyPr/>
          <a:lstStyle/>
          <a:p>
            <a:pPr eaLnBrk="1" hangingPunct="1">
              <a:buFontTx/>
              <a:buNone/>
            </a:pPr>
            <a:r>
              <a:rPr lang="en-US" altLang="en-US" b="1" dirty="0"/>
              <a:t>	LEGAL RISK</a:t>
            </a:r>
          </a:p>
          <a:p>
            <a:pPr eaLnBrk="1" hangingPunct="1">
              <a:buFontTx/>
              <a:buNone/>
            </a:pPr>
            <a:r>
              <a:rPr lang="en-US" altLang="en-US" dirty="0"/>
              <a:t>	A participant can consent to legal risks ONLY by means of a written agreement. This is a “waiver of liability” agreement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8A2CE57-E928-4713-8B36-19B115BC3FC5}"/>
              </a:ext>
            </a:extLst>
          </p:cNvPr>
          <p:cNvSpPr>
            <a:spLocks noGrp="1" noChangeArrowheads="1"/>
          </p:cNvSpPr>
          <p:nvPr>
            <p:ph type="title"/>
          </p:nvPr>
        </p:nvSpPr>
        <p:spPr>
          <a:xfrm>
            <a:off x="457200" y="334963"/>
            <a:ext cx="8229600" cy="548957"/>
          </a:xfrm>
        </p:spPr>
        <p:txBody>
          <a:bodyPr>
            <a:normAutofit fontScale="90000"/>
          </a:bodyPr>
          <a:lstStyle/>
          <a:p>
            <a:pPr eaLnBrk="1" hangingPunct="1"/>
            <a:r>
              <a:rPr lang="en-US" altLang="en-US" sz="5400" dirty="0">
                <a:solidFill>
                  <a:schemeClr val="accent1"/>
                </a:solidFill>
              </a:rPr>
              <a:t>Waivers</a:t>
            </a:r>
            <a:endParaRPr lang="en-US" altLang="en-US" dirty="0">
              <a:solidFill>
                <a:schemeClr val="accent1"/>
              </a:solidFill>
            </a:endParaRPr>
          </a:p>
        </p:txBody>
      </p:sp>
      <p:sp>
        <p:nvSpPr>
          <p:cNvPr id="79875" name="Rectangle 3" descr="Rectangle: Click to edit Master text styles&#10;Second level&#10;Third level&#10;Fourth level&#10;Fifth level">
            <a:extLst>
              <a:ext uri="{FF2B5EF4-FFF2-40B4-BE49-F238E27FC236}">
                <a16:creationId xmlns:a16="http://schemas.microsoft.com/office/drawing/2014/main" id="{904F62B5-6049-4A39-A891-55325416FC2D}"/>
              </a:ext>
            </a:extLst>
          </p:cNvPr>
          <p:cNvSpPr>
            <a:spLocks noGrp="1" noChangeArrowheads="1"/>
          </p:cNvSpPr>
          <p:nvPr>
            <p:ph type="body" idx="1"/>
          </p:nvPr>
        </p:nvSpPr>
        <p:spPr>
          <a:xfrm>
            <a:off x="468313" y="1046480"/>
            <a:ext cx="8305800" cy="4620577"/>
          </a:xfrm>
        </p:spPr>
        <p:txBody>
          <a:bodyPr/>
          <a:lstStyle/>
          <a:p>
            <a:pPr marL="0" indent="0" eaLnBrk="1" hangingPunct="1">
              <a:buFontTx/>
              <a:buNone/>
            </a:pPr>
            <a:r>
              <a:rPr lang="en-US" altLang="en-US" sz="2400" b="1" dirty="0"/>
              <a:t>CONTEXT </a:t>
            </a:r>
            <a:r>
              <a:rPr lang="en-US" altLang="en-US" sz="2400" dirty="0"/>
              <a:t>– is the waiver being used in a setting that is appropriate for such use</a:t>
            </a:r>
          </a:p>
          <a:p>
            <a:pPr marL="0" indent="0" eaLnBrk="1" hangingPunct="1">
              <a:buFontTx/>
              <a:buNone/>
            </a:pPr>
            <a:endParaRPr lang="en-US" altLang="en-US" sz="2400" b="1" dirty="0"/>
          </a:p>
          <a:p>
            <a:pPr marL="0" indent="0" eaLnBrk="1" hangingPunct="1">
              <a:buFontTx/>
              <a:buNone/>
            </a:pPr>
            <a:r>
              <a:rPr lang="en-US" altLang="en-US" sz="2400" b="1" dirty="0"/>
              <a:t>WORDING</a:t>
            </a:r>
            <a:r>
              <a:rPr lang="en-US" altLang="en-US" sz="2400" dirty="0"/>
              <a:t> - is the waiver easy to read and understand?</a:t>
            </a:r>
          </a:p>
          <a:p>
            <a:pPr marL="0" indent="0" eaLnBrk="1" hangingPunct="1">
              <a:buFontTx/>
              <a:buNone/>
            </a:pPr>
            <a:endParaRPr lang="en-US" altLang="en-US" sz="2400" b="1" dirty="0"/>
          </a:p>
          <a:p>
            <a:pPr marL="0" indent="0" eaLnBrk="1" hangingPunct="1">
              <a:buFontTx/>
              <a:buNone/>
            </a:pPr>
            <a:r>
              <a:rPr lang="en-US" altLang="en-US" sz="2400" b="1" dirty="0"/>
              <a:t>CONTENT</a:t>
            </a:r>
            <a:r>
              <a:rPr lang="en-US" altLang="en-US" sz="2400" dirty="0"/>
              <a:t> - are all activities, all parties, all risks covered (including negligence)?</a:t>
            </a:r>
          </a:p>
          <a:p>
            <a:pPr marL="0" indent="0" eaLnBrk="1" hangingPunct="1">
              <a:buFontTx/>
              <a:buNone/>
            </a:pPr>
            <a:endParaRPr lang="en-US" altLang="en-US" sz="2400" b="1" dirty="0"/>
          </a:p>
          <a:p>
            <a:pPr marL="0" indent="0" eaLnBrk="1" hangingPunct="1">
              <a:buFontTx/>
              <a:buNone/>
            </a:pPr>
            <a:r>
              <a:rPr lang="en-US" altLang="en-US" sz="2400" b="1" dirty="0"/>
              <a:t>EXECUTION</a:t>
            </a:r>
            <a:r>
              <a:rPr lang="en-US" altLang="en-US" sz="2400" dirty="0"/>
              <a:t> - does person have authority to sign a contract, did they have an opportunity to read and understand the contract, did they sign the contract voluntarily?</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019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960" y="3147060"/>
            <a:ext cx="3296793" cy="27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3538" y="533936"/>
            <a:ext cx="5529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800" b="1" dirty="0">
                <a:solidFill>
                  <a:schemeClr val="accent3"/>
                </a:solidFill>
                <a:latin typeface="Arial" panose="020B0604020202020204" pitchFamily="34" charset="0"/>
              </a:rPr>
              <a:t>Corporate Veil </a:t>
            </a:r>
          </a:p>
        </p:txBody>
      </p:sp>
    </p:spTree>
    <p:extLst>
      <p:ext uri="{BB962C8B-B14F-4D97-AF65-F5344CB8AC3E}">
        <p14:creationId xmlns:p14="http://schemas.microsoft.com/office/powerpoint/2010/main" val="367096153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E98180E-347B-497A-8425-A6A75B23A4E6}"/>
              </a:ext>
            </a:extLst>
          </p:cNvPr>
          <p:cNvSpPr>
            <a:spLocks noGrp="1"/>
          </p:cNvSpPr>
          <p:nvPr>
            <p:ph type="title"/>
          </p:nvPr>
        </p:nvSpPr>
        <p:spPr>
          <a:xfrm>
            <a:off x="457200" y="221912"/>
            <a:ext cx="8229600" cy="552450"/>
          </a:xfrm>
        </p:spPr>
        <p:txBody>
          <a:bodyPr>
            <a:normAutofit fontScale="90000"/>
          </a:bodyPr>
          <a:lstStyle/>
          <a:p>
            <a:pPr>
              <a:defRPr/>
            </a:pPr>
            <a:r>
              <a:rPr lang="en-US" altLang="en-US" b="1" dirty="0">
                <a:solidFill>
                  <a:schemeClr val="accent3"/>
                </a:solidFill>
              </a:rPr>
              <a:t>Incorporation and the Corporate Veil</a:t>
            </a:r>
          </a:p>
        </p:txBody>
      </p:sp>
      <p:sp>
        <p:nvSpPr>
          <p:cNvPr id="39939" name="Content Placeholder 2" descr="Rectangle: Click to edit Master text styles&#10;Second level&#10;Third level&#10;Fourth level&#10;Fifth level">
            <a:extLst>
              <a:ext uri="{FF2B5EF4-FFF2-40B4-BE49-F238E27FC236}">
                <a16:creationId xmlns:a16="http://schemas.microsoft.com/office/drawing/2014/main" id="{2248E706-65AC-4161-B047-C06AB03AC927}"/>
              </a:ext>
            </a:extLst>
          </p:cNvPr>
          <p:cNvSpPr>
            <a:spLocks noGrp="1"/>
          </p:cNvSpPr>
          <p:nvPr>
            <p:ph idx="1"/>
          </p:nvPr>
        </p:nvSpPr>
        <p:spPr>
          <a:xfrm>
            <a:off x="457200" y="882853"/>
            <a:ext cx="8229600" cy="5200785"/>
          </a:xfrm>
        </p:spPr>
        <p:txBody>
          <a:bodyPr/>
          <a:lstStyle/>
          <a:p>
            <a:pPr marL="0" indent="0">
              <a:buNone/>
            </a:pPr>
            <a:r>
              <a:rPr lang="en-CA" sz="2400" u="sng" dirty="0"/>
              <a:t>Limited liability</a:t>
            </a:r>
            <a:endParaRPr lang="en-US" sz="2400" dirty="0"/>
          </a:p>
          <a:p>
            <a:endParaRPr lang="en-CA" sz="2400" dirty="0"/>
          </a:p>
          <a:p>
            <a:r>
              <a:rPr lang="en-CA" sz="2400" dirty="0"/>
              <a:t>The law recognizes people and corporations (societies)</a:t>
            </a:r>
          </a:p>
          <a:p>
            <a:endParaRPr lang="en-CA" sz="2400" dirty="0"/>
          </a:p>
          <a:p>
            <a:r>
              <a:rPr lang="en-CA" sz="2400" dirty="0"/>
              <a:t>Corporations can sign contracts, purchase property, be sued and assume liability</a:t>
            </a:r>
          </a:p>
          <a:p>
            <a:endParaRPr lang="en-CA" sz="2400" dirty="0"/>
          </a:p>
          <a:p>
            <a:r>
              <a:rPr lang="en-CA" sz="2400" dirty="0"/>
              <a:t>Individual members are legally protected from having to pay any of the liabilities or debts that the organization may incur.  There are some limits to the extent of this protection and many organizations purchase both organizational liability and director's liability insurance.</a:t>
            </a:r>
            <a:endParaRPr lang="en-US" sz="2400" dirty="0">
              <a:latin typeface="Arial" charset="0"/>
              <a:ea typeface="ＭＳ Ｐゴシック" charset="0"/>
              <a:cs typeface="Arial" charset="0"/>
            </a:endParaRPr>
          </a:p>
          <a:p>
            <a:pPr marL="0" indent="0">
              <a:buNone/>
            </a:pPr>
            <a:endParaRPr lang="en-CA" sz="2400" u="sng" dirty="0"/>
          </a:p>
          <a:p>
            <a:pPr marL="0" indent="0">
              <a:buNone/>
            </a:pPr>
            <a:endParaRPr lang="en-CA" sz="2000" u="sng" dirty="0"/>
          </a:p>
        </p:txBody>
      </p:sp>
    </p:spTree>
    <p:extLst>
      <p:ext uri="{BB962C8B-B14F-4D97-AF65-F5344CB8AC3E}">
        <p14:creationId xmlns:p14="http://schemas.microsoft.com/office/powerpoint/2010/main" val="199377841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019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960" y="3147060"/>
            <a:ext cx="3296793" cy="27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3538" y="533936"/>
            <a:ext cx="5529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800" b="1" dirty="0">
                <a:solidFill>
                  <a:schemeClr val="accent3"/>
                </a:solidFill>
                <a:latin typeface="Arial" panose="020B0604020202020204" pitchFamily="34" charset="0"/>
              </a:rPr>
              <a:t>Litigation Matters</a:t>
            </a:r>
          </a:p>
        </p:txBody>
      </p:sp>
    </p:spTree>
    <p:extLst>
      <p:ext uri="{BB962C8B-B14F-4D97-AF65-F5344CB8AC3E}">
        <p14:creationId xmlns:p14="http://schemas.microsoft.com/office/powerpoint/2010/main" val="16966113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E98180E-347B-497A-8425-A6A75B23A4E6}"/>
              </a:ext>
            </a:extLst>
          </p:cNvPr>
          <p:cNvSpPr>
            <a:spLocks noGrp="1"/>
          </p:cNvSpPr>
          <p:nvPr>
            <p:ph type="title"/>
          </p:nvPr>
        </p:nvSpPr>
        <p:spPr>
          <a:xfrm>
            <a:off x="457200" y="221912"/>
            <a:ext cx="8229600" cy="552450"/>
          </a:xfrm>
        </p:spPr>
        <p:txBody>
          <a:bodyPr>
            <a:normAutofit fontScale="90000"/>
          </a:bodyPr>
          <a:lstStyle/>
          <a:p>
            <a:pPr>
              <a:defRPr/>
            </a:pPr>
            <a:r>
              <a:rPr lang="en-US" altLang="en-US" b="1" dirty="0">
                <a:solidFill>
                  <a:schemeClr val="accent3"/>
                </a:solidFill>
              </a:rPr>
              <a:t>Incorporation and the Corporate Veil</a:t>
            </a:r>
          </a:p>
        </p:txBody>
      </p:sp>
      <p:sp>
        <p:nvSpPr>
          <p:cNvPr id="39939" name="Content Placeholder 2" descr="Rectangle: Click to edit Master text styles&#10;Second level&#10;Third level&#10;Fourth level&#10;Fifth level">
            <a:extLst>
              <a:ext uri="{FF2B5EF4-FFF2-40B4-BE49-F238E27FC236}">
                <a16:creationId xmlns:a16="http://schemas.microsoft.com/office/drawing/2014/main" id="{2248E706-65AC-4161-B047-C06AB03AC927}"/>
              </a:ext>
            </a:extLst>
          </p:cNvPr>
          <p:cNvSpPr>
            <a:spLocks noGrp="1"/>
          </p:cNvSpPr>
          <p:nvPr>
            <p:ph idx="1"/>
          </p:nvPr>
        </p:nvSpPr>
        <p:spPr>
          <a:xfrm>
            <a:off x="457200" y="882853"/>
            <a:ext cx="8229600" cy="5200785"/>
          </a:xfrm>
        </p:spPr>
        <p:txBody>
          <a:bodyPr/>
          <a:lstStyle/>
          <a:p>
            <a:r>
              <a:rPr lang="en-US" sz="2400" dirty="0"/>
              <a:t>Personal injury lawyers usually work on contingency fee (they retain a portion of the award to be compensated for their fees)</a:t>
            </a:r>
          </a:p>
          <a:p>
            <a:endParaRPr lang="en-US" sz="2400" dirty="0"/>
          </a:p>
          <a:p>
            <a:r>
              <a:rPr lang="en-US" sz="2400" dirty="0"/>
              <a:t>Without insurance, there is likely no money to be collected, therefore the lawyer would likely charge an hourly rate to the claimant making the process expensive</a:t>
            </a:r>
          </a:p>
          <a:p>
            <a:endParaRPr lang="en-US" sz="2400" dirty="0"/>
          </a:p>
          <a:p>
            <a:r>
              <a:rPr lang="en-US" sz="2400" dirty="0"/>
              <a:t>It will be difficult to prove causation – how did the person contact COVID-19?</a:t>
            </a:r>
          </a:p>
          <a:p>
            <a:endParaRPr lang="en-US" sz="2400" dirty="0"/>
          </a:p>
          <a:p>
            <a:r>
              <a:rPr lang="en-US" sz="2400" dirty="0"/>
              <a:t>Damages may be minimal</a:t>
            </a:r>
          </a:p>
          <a:p>
            <a:endParaRPr lang="en-CA" sz="2400" u="sng" dirty="0"/>
          </a:p>
          <a:p>
            <a:pPr marL="0" indent="0">
              <a:buNone/>
            </a:pPr>
            <a:endParaRPr lang="en-CA" sz="2000" u="sng" dirty="0"/>
          </a:p>
        </p:txBody>
      </p:sp>
    </p:spTree>
    <p:extLst>
      <p:ext uri="{BB962C8B-B14F-4D97-AF65-F5344CB8AC3E}">
        <p14:creationId xmlns:p14="http://schemas.microsoft.com/office/powerpoint/2010/main" val="189187805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3939393"/>
            <a:ext cx="70929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03313" y="476250"/>
            <a:ext cx="6911975" cy="4032250"/>
          </a:xfrm>
          <a:prstGeom prst="rect">
            <a:avLst/>
          </a:prstGeom>
          <a:noFill/>
        </p:spPr>
        <p:txBody>
          <a:bodyPr>
            <a:spAutoFit/>
          </a:bodyPr>
          <a:lstStyle/>
          <a:p>
            <a:pPr algn="ctr" fontAlgn="auto">
              <a:spcBef>
                <a:spcPts val="0"/>
              </a:spcBef>
              <a:spcAft>
                <a:spcPts val="0"/>
              </a:spcAft>
              <a:defRPr/>
            </a:pPr>
            <a:r>
              <a:rPr lang="en-US" sz="4000" b="1" dirty="0">
                <a:solidFill>
                  <a:schemeClr val="accent1"/>
                </a:solidFill>
                <a:latin typeface="+mn-lt"/>
                <a:cs typeface="+mn-cs"/>
              </a:rPr>
              <a:t>For more information, visit: </a:t>
            </a:r>
          </a:p>
          <a:p>
            <a:pPr algn="ctr" fontAlgn="auto">
              <a:spcBef>
                <a:spcPts val="0"/>
              </a:spcBef>
              <a:spcAft>
                <a:spcPts val="0"/>
              </a:spcAft>
              <a:defRPr/>
            </a:pPr>
            <a:endParaRPr lang="en-CA" sz="3600" dirty="0">
              <a:solidFill>
                <a:schemeClr val="accent3">
                  <a:lumMod val="50000"/>
                </a:schemeClr>
              </a:solidFill>
              <a:latin typeface="+mn-lt"/>
              <a:cs typeface="+mn-cs"/>
            </a:endParaRPr>
          </a:p>
          <a:p>
            <a:pPr algn="ctr" fontAlgn="auto">
              <a:spcBef>
                <a:spcPts val="0"/>
              </a:spcBef>
              <a:spcAft>
                <a:spcPts val="0"/>
              </a:spcAft>
              <a:defRPr/>
            </a:pPr>
            <a:r>
              <a:rPr lang="en-CA" sz="3600" b="1" dirty="0">
                <a:latin typeface="+mn-lt"/>
                <a:cs typeface="+mn-cs"/>
              </a:rPr>
              <a:t>Steven Indig</a:t>
            </a:r>
          </a:p>
          <a:p>
            <a:pPr algn="ctr" fontAlgn="auto">
              <a:spcBef>
                <a:spcPts val="0"/>
              </a:spcBef>
              <a:spcAft>
                <a:spcPts val="0"/>
              </a:spcAft>
              <a:defRPr/>
            </a:pPr>
            <a:r>
              <a:rPr lang="en-CA" sz="3600" b="1" dirty="0">
                <a:latin typeface="+mn-lt"/>
                <a:cs typeface="+mn-cs"/>
              </a:rPr>
              <a:t>647-348-3080</a:t>
            </a:r>
          </a:p>
          <a:p>
            <a:pPr algn="ctr" fontAlgn="auto">
              <a:spcBef>
                <a:spcPts val="0"/>
              </a:spcBef>
              <a:spcAft>
                <a:spcPts val="0"/>
              </a:spcAft>
              <a:defRPr/>
            </a:pPr>
            <a:r>
              <a:rPr lang="en-CA" sz="3600" dirty="0">
                <a:solidFill>
                  <a:schemeClr val="accent3">
                    <a:lumMod val="50000"/>
                  </a:schemeClr>
                </a:solidFill>
                <a:latin typeface="+mn-lt"/>
                <a:cs typeface="+mn-cs"/>
              </a:rPr>
              <a:t>sji@sportlaw.ca </a:t>
            </a:r>
          </a:p>
          <a:p>
            <a:pPr algn="ctr" fontAlgn="auto">
              <a:spcBef>
                <a:spcPts val="0"/>
              </a:spcBef>
              <a:spcAft>
                <a:spcPts val="0"/>
              </a:spcAft>
              <a:defRPr/>
            </a:pPr>
            <a:r>
              <a:rPr lang="en-CA" sz="3600" b="1" dirty="0">
                <a:latin typeface="Arial" pitchFamily="34" charset="0"/>
                <a:cs typeface="+mn-cs"/>
              </a:rPr>
              <a:t>www.sportlaw.ca</a:t>
            </a:r>
          </a:p>
          <a:p>
            <a:pPr algn="ctr" fontAlgn="auto">
              <a:spcBef>
                <a:spcPts val="0"/>
              </a:spcBef>
              <a:spcAft>
                <a:spcPts val="0"/>
              </a:spcAft>
              <a:defRPr/>
            </a:pPr>
            <a:endParaRPr lang="en-CA" sz="3600" dirty="0">
              <a:solidFill>
                <a:schemeClr val="accent3">
                  <a:lumMod val="50000"/>
                </a:schemeClr>
              </a:solidFill>
              <a:latin typeface="+mn-lt"/>
              <a:cs typeface="+mn-cs"/>
            </a:endParaRPr>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6B4E4-6C75-4F07-A4E8-A81685BECA76}"/>
              </a:ext>
            </a:extLst>
          </p:cNvPr>
          <p:cNvSpPr>
            <a:spLocks noGrp="1"/>
          </p:cNvSpPr>
          <p:nvPr>
            <p:ph type="title"/>
          </p:nvPr>
        </p:nvSpPr>
        <p:spPr>
          <a:xfrm>
            <a:off x="457200" y="334963"/>
            <a:ext cx="8229600" cy="752157"/>
          </a:xfrm>
        </p:spPr>
        <p:txBody>
          <a:bodyPr>
            <a:normAutofit/>
          </a:bodyPr>
          <a:lstStyle/>
          <a:p>
            <a:r>
              <a:rPr lang="en-US" b="1" dirty="0">
                <a:solidFill>
                  <a:schemeClr val="accent1"/>
                </a:solidFill>
              </a:rPr>
              <a:t>Agenda</a:t>
            </a:r>
          </a:p>
        </p:txBody>
      </p:sp>
      <p:sp>
        <p:nvSpPr>
          <p:cNvPr id="3" name="Content Placeholder 2">
            <a:extLst>
              <a:ext uri="{FF2B5EF4-FFF2-40B4-BE49-F238E27FC236}">
                <a16:creationId xmlns:a16="http://schemas.microsoft.com/office/drawing/2014/main" id="{F0995593-86A6-4B67-81A4-E136BAD15FE9}"/>
              </a:ext>
            </a:extLst>
          </p:cNvPr>
          <p:cNvSpPr>
            <a:spLocks noGrp="1"/>
          </p:cNvSpPr>
          <p:nvPr>
            <p:ph idx="1"/>
          </p:nvPr>
        </p:nvSpPr>
        <p:spPr/>
        <p:txBody>
          <a:bodyPr>
            <a:normAutofit/>
          </a:bodyPr>
          <a:lstStyle/>
          <a:p>
            <a:pPr marL="914400" lvl="1" indent="-457200">
              <a:buFont typeface="+mj-lt"/>
              <a:buAutoNum type="arabicPeriod"/>
            </a:pPr>
            <a:r>
              <a:rPr lang="en-CA" dirty="0"/>
              <a:t>Insurance</a:t>
            </a:r>
          </a:p>
          <a:p>
            <a:pPr marL="914400" lvl="1" indent="-457200">
              <a:buFont typeface="+mj-lt"/>
              <a:buAutoNum type="arabicPeriod"/>
            </a:pPr>
            <a:r>
              <a:rPr lang="en-CA" dirty="0"/>
              <a:t>Negligence and Risk Management</a:t>
            </a:r>
          </a:p>
          <a:p>
            <a:pPr marL="914400" lvl="1" indent="-457200">
              <a:buFont typeface="+mj-lt"/>
              <a:buAutoNum type="arabicPeriod"/>
            </a:pPr>
            <a:r>
              <a:rPr lang="en-CA" dirty="0"/>
              <a:t>Risk Management Techniques</a:t>
            </a:r>
          </a:p>
          <a:p>
            <a:pPr lvl="2"/>
            <a:r>
              <a:rPr lang="en-CA" dirty="0"/>
              <a:t>Corporate Shield</a:t>
            </a:r>
          </a:p>
          <a:p>
            <a:pPr lvl="2"/>
            <a:r>
              <a:rPr lang="en-CA" dirty="0"/>
              <a:t>Waivers, Assumption of Risk and Declaration of Compliance</a:t>
            </a:r>
          </a:p>
          <a:p>
            <a:pPr marL="914400" lvl="1" indent="-457200">
              <a:buFont typeface="+mj-lt"/>
              <a:buAutoNum type="arabicPeriod"/>
            </a:pPr>
            <a:r>
              <a:rPr lang="en-CA" dirty="0"/>
              <a:t>Litigation Matters</a:t>
            </a:r>
          </a:p>
          <a:p>
            <a:pPr lvl="2"/>
            <a:endParaRPr lang="en-CA" dirty="0"/>
          </a:p>
          <a:p>
            <a:endParaRPr lang="en-CA" dirty="0"/>
          </a:p>
        </p:txBody>
      </p:sp>
    </p:spTree>
    <p:extLst>
      <p:ext uri="{BB962C8B-B14F-4D97-AF65-F5344CB8AC3E}">
        <p14:creationId xmlns:p14="http://schemas.microsoft.com/office/powerpoint/2010/main" val="420249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019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960" y="3147060"/>
            <a:ext cx="3296793" cy="27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3538" y="533936"/>
            <a:ext cx="5529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800" b="1" dirty="0">
                <a:solidFill>
                  <a:schemeClr val="accent3"/>
                </a:solidFill>
                <a:latin typeface="Arial" panose="020B0604020202020204" pitchFamily="34" charset="0"/>
              </a:rPr>
              <a:t>Insurance</a:t>
            </a:r>
          </a:p>
        </p:txBody>
      </p:sp>
    </p:spTree>
    <p:extLst>
      <p:ext uri="{BB962C8B-B14F-4D97-AF65-F5344CB8AC3E}">
        <p14:creationId xmlns:p14="http://schemas.microsoft.com/office/powerpoint/2010/main" val="37430453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D65FA0-1003-41EF-B496-32D87F9EC470}"/>
              </a:ext>
            </a:extLst>
          </p:cNvPr>
          <p:cNvSpPr>
            <a:spLocks noGrp="1" noChangeArrowheads="1"/>
          </p:cNvSpPr>
          <p:nvPr>
            <p:ph type="title"/>
          </p:nvPr>
        </p:nvSpPr>
        <p:spPr>
          <a:xfrm>
            <a:off x="152400" y="160338"/>
            <a:ext cx="8229600" cy="691197"/>
          </a:xfrm>
        </p:spPr>
        <p:txBody>
          <a:bodyPr/>
          <a:lstStyle/>
          <a:p>
            <a:r>
              <a:rPr lang="en-US" altLang="en-US" dirty="0">
                <a:solidFill>
                  <a:schemeClr val="accent1"/>
                </a:solidFill>
              </a:rPr>
              <a:t>Exclusions</a:t>
            </a:r>
          </a:p>
        </p:txBody>
      </p:sp>
      <p:sp>
        <p:nvSpPr>
          <p:cNvPr id="301059" name="Rectangle 3" descr="Rectangle: Click to edit Master text styles&#10;Second level&#10;Third level&#10;Fourth level&#10;Fifth level">
            <a:extLst>
              <a:ext uri="{FF2B5EF4-FFF2-40B4-BE49-F238E27FC236}">
                <a16:creationId xmlns:a16="http://schemas.microsoft.com/office/drawing/2014/main" id="{E64B9E65-58EE-46ED-86BC-DE715D3126FB}"/>
              </a:ext>
            </a:extLst>
          </p:cNvPr>
          <p:cNvSpPr>
            <a:spLocks noGrp="1" noChangeArrowheads="1"/>
          </p:cNvSpPr>
          <p:nvPr>
            <p:ph type="body" idx="1"/>
          </p:nvPr>
        </p:nvSpPr>
        <p:spPr/>
        <p:txBody>
          <a:bodyPr/>
          <a:lstStyle/>
          <a:p>
            <a:pPr>
              <a:defRPr/>
            </a:pPr>
            <a:r>
              <a:rPr lang="en-US" altLang="en-US" dirty="0"/>
              <a:t>Contagious diseases (including COVID-19, SARS, </a:t>
            </a:r>
            <a:r>
              <a:rPr lang="en-US" altLang="en-US" dirty="0" err="1"/>
              <a:t>ebola</a:t>
            </a:r>
            <a:r>
              <a:rPr lang="en-US" altLang="en-US" dirty="0"/>
              <a:t>, Bird Flu, Legionnaire’s Disease) are now excluded from general liability insurance policies, errors and omissions policies and travel policies</a:t>
            </a:r>
          </a:p>
          <a:p>
            <a:pPr>
              <a:defRPr/>
            </a:pPr>
            <a:endParaRPr lang="en-US" altLang="en-US" dirty="0"/>
          </a:p>
          <a:p>
            <a:pPr>
              <a:defRPr/>
            </a:pPr>
            <a:r>
              <a:rPr lang="en-US" altLang="en-US" dirty="0"/>
              <a:t>Organizations will be responsible for legal </a:t>
            </a:r>
            <a:r>
              <a:rPr lang="en-US" altLang="en-US" dirty="0" err="1"/>
              <a:t>defence</a:t>
            </a:r>
            <a:r>
              <a:rPr lang="en-US" altLang="en-US" dirty="0"/>
              <a:t> fees, damages (if any) and cost awards in the case of litigation</a:t>
            </a:r>
          </a:p>
          <a:p>
            <a:pPr>
              <a:defRPr/>
            </a:pPr>
            <a:endParaRPr lang="en-US" altLang="en-US" dirty="0"/>
          </a:p>
          <a:p>
            <a:pPr>
              <a:defRPr/>
            </a:pPr>
            <a:endParaRPr lang="en-US" altLang="en-US" dirty="0"/>
          </a:p>
        </p:txBody>
      </p:sp>
      <p:sp>
        <p:nvSpPr>
          <p:cNvPr id="27652" name="AutoShape 8"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4659FC3F-1833-4DD3-B2CE-7822F0F5783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3" name="AutoShape 10"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5E42C878-F87F-4EDE-BB64-033F06E6271E}"/>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4" name="AutoShape 12"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0E76B510-6272-4196-BBD1-57175E38EE23}"/>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52122871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019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960" y="3147060"/>
            <a:ext cx="3296793" cy="27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3538" y="533936"/>
            <a:ext cx="55292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800" b="1" dirty="0">
                <a:solidFill>
                  <a:schemeClr val="accent3"/>
                </a:solidFill>
                <a:latin typeface="Arial" panose="020B0604020202020204" pitchFamily="34" charset="0"/>
              </a:rPr>
              <a:t>Negligence </a:t>
            </a:r>
          </a:p>
          <a:p>
            <a:pPr eaLnBrk="1" hangingPunct="1">
              <a:spcBef>
                <a:spcPct val="50000"/>
              </a:spcBef>
              <a:buFontTx/>
              <a:buNone/>
            </a:pPr>
            <a:r>
              <a:rPr lang="en-US" altLang="en-US" sz="4800" b="1" dirty="0">
                <a:solidFill>
                  <a:schemeClr val="accent3"/>
                </a:solidFill>
                <a:latin typeface="Arial" panose="020B0604020202020204" pitchFamily="34" charset="0"/>
              </a:rPr>
              <a:t>and </a:t>
            </a:r>
          </a:p>
          <a:p>
            <a:pPr eaLnBrk="1" hangingPunct="1">
              <a:spcBef>
                <a:spcPct val="50000"/>
              </a:spcBef>
              <a:buFontTx/>
              <a:buNone/>
            </a:pPr>
            <a:r>
              <a:rPr lang="en-US" altLang="en-US" sz="4800" b="1" dirty="0">
                <a:solidFill>
                  <a:schemeClr val="accent3"/>
                </a:solidFill>
                <a:latin typeface="Arial" panose="020B0604020202020204" pitchFamily="34" charset="0"/>
              </a:rPr>
              <a:t>Risk Management</a:t>
            </a:r>
          </a:p>
        </p:txBody>
      </p:sp>
    </p:spTree>
    <p:extLst>
      <p:ext uri="{BB962C8B-B14F-4D97-AF65-F5344CB8AC3E}">
        <p14:creationId xmlns:p14="http://schemas.microsoft.com/office/powerpoint/2010/main" val="26172339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D65FA0-1003-41EF-B496-32D87F9EC470}"/>
              </a:ext>
            </a:extLst>
          </p:cNvPr>
          <p:cNvSpPr>
            <a:spLocks noGrp="1" noChangeArrowheads="1"/>
          </p:cNvSpPr>
          <p:nvPr>
            <p:ph type="title"/>
          </p:nvPr>
        </p:nvSpPr>
        <p:spPr>
          <a:xfrm>
            <a:off x="152400" y="160338"/>
            <a:ext cx="8229600" cy="691197"/>
          </a:xfrm>
        </p:spPr>
        <p:txBody>
          <a:bodyPr/>
          <a:lstStyle/>
          <a:p>
            <a:r>
              <a:rPr lang="en-US" altLang="en-US" dirty="0">
                <a:solidFill>
                  <a:schemeClr val="accent1"/>
                </a:solidFill>
              </a:rPr>
              <a:t>NEGLIGENCE/ACCIDENTS</a:t>
            </a:r>
          </a:p>
        </p:txBody>
      </p:sp>
      <p:sp>
        <p:nvSpPr>
          <p:cNvPr id="301059" name="Rectangle 3" descr="Rectangle: Click to edit Master text styles&#10;Second level&#10;Third level&#10;Fourth level&#10;Fifth level">
            <a:extLst>
              <a:ext uri="{FF2B5EF4-FFF2-40B4-BE49-F238E27FC236}">
                <a16:creationId xmlns:a16="http://schemas.microsoft.com/office/drawing/2014/main" id="{E64B9E65-58EE-46ED-86BC-DE715D3126FB}"/>
              </a:ext>
            </a:extLst>
          </p:cNvPr>
          <p:cNvSpPr>
            <a:spLocks noGrp="1" noChangeArrowheads="1"/>
          </p:cNvSpPr>
          <p:nvPr>
            <p:ph type="body" idx="1"/>
          </p:nvPr>
        </p:nvSpPr>
        <p:spPr>
          <a:xfrm>
            <a:off x="155575" y="1156336"/>
            <a:ext cx="8229600" cy="4106862"/>
          </a:xfrm>
        </p:spPr>
        <p:txBody>
          <a:bodyPr/>
          <a:lstStyle/>
          <a:p>
            <a:pPr marL="0" indent="0">
              <a:buFont typeface="Arial" panose="020B0604020202020204" pitchFamily="34" charset="0"/>
              <a:buNone/>
              <a:defRPr/>
            </a:pPr>
            <a:r>
              <a:rPr lang="en-US" altLang="en-US" dirty="0"/>
              <a:t>Negligence occurs only when:</a:t>
            </a:r>
          </a:p>
          <a:p>
            <a:pPr marL="0" indent="0">
              <a:buFont typeface="Arial" panose="020B0604020202020204" pitchFamily="34" charset="0"/>
              <a:buNone/>
              <a:defRPr/>
            </a:pPr>
            <a:endParaRPr lang="en-US" altLang="en-US" dirty="0"/>
          </a:p>
          <a:p>
            <a:pPr marL="514350" indent="-514350">
              <a:buFont typeface="+mj-lt"/>
              <a:buAutoNum type="arabicPeriod"/>
              <a:defRPr/>
            </a:pPr>
            <a:r>
              <a:rPr lang="en-US" altLang="en-US" dirty="0"/>
              <a:t>A Duty of Care is owed,</a:t>
            </a:r>
          </a:p>
          <a:p>
            <a:pPr marL="514350" indent="-514350">
              <a:buFont typeface="+mj-lt"/>
              <a:buAutoNum type="arabicPeriod"/>
              <a:defRPr/>
            </a:pPr>
            <a:endParaRPr lang="en-US" altLang="en-US" dirty="0"/>
          </a:p>
          <a:p>
            <a:pPr marL="514350" indent="-514350">
              <a:buFont typeface="+mj-lt"/>
              <a:buAutoNum type="arabicPeriod"/>
              <a:defRPr/>
            </a:pPr>
            <a:r>
              <a:rPr lang="en-US" altLang="en-US" dirty="0"/>
              <a:t>The Standard of Care is breached,</a:t>
            </a:r>
          </a:p>
          <a:p>
            <a:pPr marL="514350" indent="-514350">
              <a:buFont typeface="+mj-lt"/>
              <a:buAutoNum type="arabicPeriod"/>
              <a:defRPr/>
            </a:pPr>
            <a:endParaRPr lang="en-US" altLang="en-US" dirty="0"/>
          </a:p>
          <a:p>
            <a:pPr marL="514350" indent="-514350">
              <a:buFont typeface="+mj-lt"/>
              <a:buAutoNum type="arabicPeriod"/>
              <a:defRPr/>
            </a:pPr>
            <a:r>
              <a:rPr lang="en-US" altLang="en-US" dirty="0"/>
              <a:t>Harm or Loss occurs, and</a:t>
            </a:r>
          </a:p>
          <a:p>
            <a:pPr marL="514350" indent="-514350">
              <a:buFont typeface="+mj-lt"/>
              <a:buAutoNum type="arabicPeriod"/>
              <a:defRPr/>
            </a:pPr>
            <a:endParaRPr lang="en-US" altLang="en-US" dirty="0"/>
          </a:p>
          <a:p>
            <a:pPr marL="514350" indent="-514350">
              <a:buFont typeface="+mj-lt"/>
              <a:buAutoNum type="arabicPeriod"/>
              <a:defRPr/>
            </a:pPr>
            <a:r>
              <a:rPr lang="en-US" altLang="en-US" dirty="0"/>
              <a:t>The breach of the Standard causes or substantially contributes to the Harm or Loss.</a:t>
            </a:r>
          </a:p>
          <a:p>
            <a:pPr>
              <a:defRPr/>
            </a:pPr>
            <a:endParaRPr lang="en-US" altLang="en-US" dirty="0"/>
          </a:p>
        </p:txBody>
      </p:sp>
      <p:sp>
        <p:nvSpPr>
          <p:cNvPr id="27652" name="AutoShape 8"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4659FC3F-1833-4DD3-B2CE-7822F0F5783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3" name="AutoShape 10"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5E42C878-F87F-4EDE-BB64-033F06E6271E}"/>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4" name="AutoShape 12" descr="data:image/jpeg;base64,/9j/4AAQSkZJRgABAQAAAQABAAD/2wCEAAkGBxQSEhUUExQVFhUXFBgXGBcWFRcdGhgVGRcYFxgXFxoYHCggHR4lGxYXITEiKCorLi4uGB8zODMsNygtLisBCgoKDg0OGxAQGzAkICUuLCwsLCwsLCwsLCwsLCwsLCwsLCwsLCwsLCwsLCwsNSwsLCwsLCwsLCwsLCwsLCwsLP/AABEIANwAkgMBIgACEQEDEQH/xAAcAAAABwEBAAAAAAAAAAAAAAAAAQIEBQYHAwj/xABDEAACAQIEBAMFBQQHCAMAAAABAgMAEQQSITEFBkFREyJhBzJxgZEUQlKhsSNiwdEIFTNygpLwJENjk6LS4fEWVML/xAAZAQADAQEBAAAAAAAAAAAAAAAAAQIDBAX/xAAjEQACAgICAgMAAwAAAAAAAAAAAQIRAyEEMRJBIlFhEzKR/9oADAMBAAIRAxEAPwDSVnU7Mv1FHNiFVSzMAqgkknQAC5JrEMPi2KjW7FQSFGuw7bU7wsWJfoFXsczEj4A2H1NToRsOBxiTIskTB0YXVl2I9K64eZXuUZWsbHKQbHsbbGsoEUyiwLD0BIHw+FR+Gx8sDEKojY29yyhgNrELrbsdqeg2bXahVR5Ix0jx5pWvm90Fr2A0/OrWGpDFXo71E8e41FhITNMSFB6C5JOwA705wHE0liWZNUdQynuCL06Ex7VB58N8SmtrQjX/ABvV1jxlzYjX0qic7N/tdu0SD9T/ABqodmGeXwItc1veb60axOb2uT8B/KlQgE66AC5PYDen3F8RD4WRg0SMpF4xdz2YknQXHW9+1XNqMbMcMJZGTnIyWikPd9++l/1NSmOcpC5vqFcgjcEg6j5kVVOSvHiR1SWKaMEEBrpJmttqdrD11rtxvmRdYZImUNYNc62uGIt2NgL+pNc0ZxkzujjcVROxEhb540ZmveU2Us5zBTbrlFvlt0ppwFCIFzFDdnPka+8jk3FhbfSqDzxjJsZAksULmBZGElhmXP5SlwupADW23GvSozlfjX2OeV5FlWN1OiofNIGXLuANFzfX0rXVCpmp4RsrSr2e4+DqGP8A1s/0qFMbHEFht41jqfwKp02rrwfjEeJIljJyshUgixDIxvf/ADUWBbM59Z5D8gT/ANtRIZbUtYfD1oUlCLD4UKoRVsByfkW0bAqBuRcaabin8fCJdgENvQ209b1YP/jgC5VkcD1CMfqVqOHBnw4vEsjjNci0RPpYXSwFtr1i1kV01+aKqyOfASDdV/Oq5zCqiyMELEgaN7oJ946dBr3q4YzEY/JJ4aMpEZ0ZFVbaZj5ZGObLex0Fx1rKGnAIzaA6A+vr8f8AxQ8slFeS2d3D4UMtyk3SHEX2uLSPG2XWwVL5ew8wp8nHceNsYCANmiUXPxANQ2JxgXRfe9SNKQk99Lkn/X0rP+aZ6K4PF6q392SnE+Jzzr/tLjyi1k/UaAX6/Kmh4syQiONnRbEqqkhmvu7ZT5Re3W5pjLKbMfQ2p1wrAGSN2OYEMAvdidLm/wCXTSplk9s5OTghFqMES3K3NMscyJO5aMsBrckbDduxI/Orhiyr4t5GUMhRQCVuLjfS1UPHcKhjjR/GLSPkWNAB5mLDTvYG+ve9bHjDhYlUzFY8+2Z7XNrnf0rbFK1Z5uXGrIxoOHyw5HQBr/dDLfsCQNR6VUuMcLjkbNHIcpLADKbC2liOnT8qtXEcRDGGcIGQbMJ1vYddIzb6nvUTzTh44mVvtKQiRLCORMxkci90KuNReMdb5h85yJ5f6vorBKMO0UOTDhmZAxKaZ7KPf7jsB5T/AO6l8y4iFUxHvqlllUWIA1BN/QXt8aaSYbKCu/0F73Fx6lgfMabSYkeY3sScpNtdgNdiNMp13uKSxU00aOVjrlnBvHPklJZBcrbNlYscgYAaZgSRrtc+hqdk4eiyMVuCezHtUTwLFlpFCqH8wt1Pl0IuNAAb/rtvdkWDMB7zEX823rYCseRic52uwhKkVHiXGkwrh5A1hI6/etpe2wN+gqZw2OSQo8ZBBBOltyvUdN6kuNcowYtCGLISc10ZrA98rEi2tRXD+VTh2jVJFa7X1yqzdLbnt010rox+OKKj9mOTbstoIoU5TBaD4dx/OhW9ozon8fiIohmc27a7/DWos8ywhbgNoOtZXxXmvO2Z3Op3OpJ6BVosHxjq4uG+7c6D1uPyrhnyZ38Vo6FiXs1bhfH8PikfJIPLe4uAdtb96wWUgKL+6VHT02q8YZ4iAY7BrgA9L31HzuBTTj+FWUZowFYanoCDvfpoetKWdSqzv4Uo424v2Z5DHrb1NSkY6dO/YU54jwho2NypYAFwDfKDoL+nrtTPN0qnKzvxRSTF8QjCKbXAsP8AQPWpfkiRZW8Jg1rM+e12IC7Ea373+AqIxOIBjEe7A32/M/66VcPZLgycTKQ4DiEWZlBtdxoAdtr1SipVFnNyVUXL6OXDeXll4kpkDEQxxSAWJPlIIBAFyA4b8xWnYzFYWUBZYi4T3c8LGxA3Fxp8a5TcCkMomORnF7MLXF9+lO1Wf73j/wCFoyPzFdkcbS7PFlkT7iyDk4bhC+dppLZr5WRMve2sea3zvUBzxjcMJY/2uDAWMlftMbNZrhbRkEbBFv8AKr1nk6HEfNI2/lWV8388JHiJ0IZ5FyQnyKFKgFipF7DzOQddbelPxrtkrxfWiPxMgY3Do5IIYrpGWspNupFtB3Ha9V4YYPiD5iBlBKiwvodbg9hUxj3yklspZmDFEsETyKBHGAfdUKdzsPWoKOdTKzAqpPlDHLpp5tO9yP8AzWaWzVvRb+XsUEbwVRQH0LXsVsCQB6EAaVZZoz4RAvmGx/Ss3/rmKIhlbMw8wNsxup0ufhcfACrfwzFLo4sWdAbX2zAHbvrXFyfKNSR2cdKSaJKPjM2UeUqAbElT0F+nTQ1YuHYUYoRO6sgF3Wx1Px62tY/GovgOGEz+b3FF29T0H139L1c+Garm73I72J0/K1bcdymrl0YcmMIVGIn7Z/w5f+WaFSVzQrqpHKebIcK0nu6ZVve29dcOkl7ZSAfqe9X7+po1YEWA006kgWrr9gjv5lHe/b5147ySfo9H+Ig8Hh7KC3yAFLiKzK4jPmKMLHYEggXN+9TWJ4fmFo9NOnakcu8vAF2lXOpBuD97pa3a1RjhKUqJyOkY+eNOy+HNcyxkiN9CyG9mjbup+diKkuW2OIlKOvurm8umxrY8fwbCYtDh3w6BLKytGFQ6EjysoBFtNPWq1hPZ6cHP4sUviRFChEmVXQbg3HlcXFtlPoa9rwi/RyrPkXTKhioFjkdRc+Y/PXT6VZ/ZmFbGeC28kTOddghA/Uj6VC8ddYcSwkBF7MBYjMp0uO4uDt6064TxURyeJCEjkCEBgoLAHcX7VxN+Mto9XLyIvEoR7NtTgqjZmH0/lRHhLdJnH1/nVI5A9oTTy+BirAsbRyaDMfwnpc9D8q0XETBFLNsASdzoBc6V1xpq0eVKc09kHxFZIlFpWZ3IVE/E29r3NgACSegBrP8AjfIokDLGwP2PxJ5nC+abEOPFaIEnQkBSb7Bk9avAxUixtinW80to8LCRbIHsI1brmY+dz90C33bl5wWKMK2HR85ib9u34pnGdgT3Oa5HQEVf6J5NHmzFccnaNWaPIJA2RxezBTZrXvexNr33Fu9MJ44PAjZZGM+Yh4yvlC3NmVhvpb861j2/4GOOLBFAi5TJGqKALIVVtAOgKj61jVUq9ESk32THKXL74/FR4ePTMSzt0WNfeY/kPiwrd5uQ3MXhh1AUDKFzD3dh8NLVBf0fYk8DEsFHieMqluuTICq/C5b61rIFZzgpaZePNLHfiZrGWwkLRsR4pzM9jcD7qi/wA+tUDjHtBxmdkglMUSnKuVVJIXS7FgbkkX+dbhjuXYGVzk8xU65jvavLbaEg9CR8xp/CtMUVFUjOcnKVstQ9onEf/tN/lj/7aFVPNRVpomzacNivFQMNGGjAG9j1t6X/AFrtqdNNvmar54cQ7ZWZTsSGtfe+tUjgeKm+3okkzM+ZoQ7EnrZfkSB9a85cTf4dy5vxqtmv8NypcbHcAm+nUin8eNuSL7C/yqn4/EPGQzeSRTcjdW28yfxFPMHxFWZHGlzlYdia6ccIwXijknNydk5NMI3Vx7pbKw7F7aj4kC/rY97958VnfLl8q99s/QAelr/G3Y0ynw5dGC7kG3x3B+tq54TGNfJIMsgGb+8Dubdda0JK17W+Gl0jxSk5kbw2H/Dc6fMP1/eNZ/BOYz5h+duvpWzceIfCvl10BB/eDAj53A+lUrE8tJiHzhmDaKAoFj2AHck1zZppSSZ0YsblHyRWcBxMq4cHzA5h6W923c3sT8K9B8awgxGHSbxngPhhs6fhYAnML2y9b9LXrKsD7JsZn8wjyg5tXtmsL5dAdzp860g87YeOKHMDHnUrYgkI8ZyPE1tip/LWqjDukT5uLsdcKIllVixYwxqiLdWUM4szkrfzWFr30B0Gus5GMgsqjck2G7Hc/E1BcvcTwjyOuHCZiPEPh5bG9gSba5tBckdqm5ZT0uKeO0tu3/hm97M39rM0BKfaYn8oKRmykNmys7C5+6FG+vQb3GIcRiyyOo2DWGhFx0Njtp0r1NxTCCQDxFzD94D8qwLnPlTF/appFw8jq8hIKec2O1wNf4VqmTQ+9jPH3w+PEI/s8SCpB6OiM6sP8pX/ABDtXoWLEXrIvZVyz4UfizRGKcSMAxUF8mlra+Xqtt9PWtaSW/Q/MUrA6YgFlYKbEqQD2JGhrz/xDkf7Pw2eefOMUjm/nGS32hY7hQN3Uk6k7302r0AWNjbe1ZFzjjGbgOZzeSSZA/owxDMV/wAJTL8qpAY7nH71Ch4poVQjbHJHlbTTW9vPe4B/Wsoxfk4kcuwxKm97feXW/TW5vWj8Wx64VGkmYHSyofeY22W/zrI5sSzyNIdGZixt3boPS2lSTE1HF8bYXR/2yhyhR0s6OtwQxFxcEEZgRt61GGURnxI2bJmBKtoy2Ohv95fzH50Ua+PxCEGXw0x0ET5imYeKYwuq5hclo7XuLk1y5jwxweJaCdgEVMwa39op0DKOt9QR0taoadlmmYaTMiMLWZQQfQ7bV0xEKsPMoNj2sVPcf6FVvkXGA4ZYsxYalG/dvfL8qsGRj7uptY/vdj/CqEHwVImldJgGXvfRrG4OnXpTjFJDg8TFOhRsOwWNl8p8GTMQkyHcBsxU/LvpLcpSK+EikAy+Igcj47X+VqlcRhVlRo3AZHUqynUFSLEH5VLSbtlqVKhwMQp2ZT8x+VVDmbBRQzeM6B8NOyriUIuEl91MTb4WRj2CHobu+XXMMjYKazMgzwyMNZIL2Fyd2U6H5HqK782YLxMLKkcas5XyqbC7DUa20+PTfpT2NKLe+hxwXl3DYYs+HjCZwLleq7j5dalHPrVR5EwM4gKYuJUysBGM+Y5AOpAHXS3YVPNwiP8AfHwd/wCdEm2DjBNpMXiHvoQGHqKjsRgUfdfzP86cHgq/jl/5j/xNA8J7Syj/ABD+INQx0l7OeGwwT3NKfJKfjXBOGMP99J8wh/8AzS/sMnSY/ONT+lqNipfY6Sa9ZH7TMKFweLlUBUnxkDooJ6LlaQjYZ2BNh0sTvV45w4pNgsMZFZJHdlijTwyCZHNhsx2F226WrP8A2pY2SPh2Fw0rq8mcZ2RSAcim1gdtwD6g1aJaMnyHvRURb4fWhVkj/j3F2xMgY6KBZVve3c/Ow+lRw+tSXM/C/suLxEGtopWVb/g3T/pIqMBpDRYWJkwMUqsQ+Dl8M2O0crmSGQHoVkDr81NaHzqV4jwfC4o6zLlGYD7x8sqn0JX6iqd7O8Is/wBphcaSJHGe/nfIpHqsjRtf0NTHsY4q6Yp8I+sciMTGdQJktcgHuAQf7oofQD3k3G2wMSbEF+nZz6b095hLSYWXzsjBCfKSGJAJABBFr9b9KneZuCLC4kjAVXJJAFgJO47X3/8AdNeDwCSVEIBubMCCbg73J9KzsRdOXsSj4eExf2fhpl9AFAtUyopnhMOqKFUAKNABsPhTxaaGRfMnCWnjDRkLPE3iQsfxj7jEfdceU/G+tq58vcaXFoGylJFJWWJiM0bgkEG24uDZutTRNZCcczcWdUinXNLluI3CqL2Zy5NiCAdu9Ns2xQjK/J0a9aksaVmvREUGRzzUV6UVpNqQhamjrmKyP2uc9Osj4DDtayjxnB81218Idha1+97dDelsC08TxRbExY0YqI4SLxVyGyqrBWjMiyX80mdWQg20bS9tcfx2Lk4vxJFuQJZhHGuto4/QdDlXMe5+GjHlrhsuNniwaM+RpM5AJyxgCzyZdhZRa/qB1Fbpyj7O8Lw+TxUMksouFeQr5ARYhQoABtpf496fQE1hOVsLHGiCFSFVVBO9gABf6UKlrmhSsDz77ccD4fEs9tJYUYepF0b9BWfWrbv6QkC/Z8K+XzidlDdlaMkr6glVP+H1rEKYF59loYSynKcuRBm6Zlnhaw9ba1Jey2Nf66lB3U4or6ESZf0JpHsvx6mPwPvrK0hFtCjnCpv8Yz/mFdvYxH4nFJZRqojla/cSSAg0PoDbcdhBJG6HUMpHztofjWF8D4pjJcbBCcOUVMQhkUhxori5LED4gdbVvd6hOYeGSODJBYSr5rG/7QgaLfZTpobaG1Zu60VFJvZOBaWFphy/xRcTCHGh2YW1Ddbjp106ajpUnVIQm1N1hGa9qd2rmo81MQq1FSyKQaQxNERQNQfHOOFG8GAZ520AGoS+uZv9bG503aVibS7OXNXMq4XLFGvjYqXSKEHUk38zdlFifkdtSIfiHs/TG+HLi3ZZLhpEhKiNjYAg3W5NhbNvUxyzy2uFzSyN4uJkJMsrbm/3F7KLD426aCp0y1UmlqJKTe2M+E8Fgwq5cPCkQO+VRc/E7mpCuJmoCas7KO1CuPjUdFgec+f+bZsasEOIj8ObDGVZdrO5KKGA6EBGv/e00qmVI8Y4k2Inkll96R2Y/ukkmwJ6AWHwAphJGVNvn/GqAsvJuBdS2LzBY4g5OurlVBy6bDMyHXetC/o/YDLBiZj950iHwjTMfzkH0qhcPUf1TOQuU+Lq/wCNc0WnyItWjexaQDAOBv8AaJCT3OWOx+lh8qG9AahRrUauKtXRcZUKQ6IfiSnBYkYhf7CZgkq/hkJADj0a4FvxAfiNWuJwQCDcEXv6VFYlllRo3UMjqVYHYqRYj86ieWeINDIcHMSzKC8TneSK9h8SNj6i/UU07BlupCUWehCaoR0NIIqq86SY/UYUxCNkXU5hKrhyzFSLixXKLWPWqfzBzDxSWF4gIIswyl43cOB1ALAWJ7jXtagC28a5qLTjB4FRNiT/AGjA/s8Ol7FpGGl+y73qX4LwhcOp1zSNq7ndiTf5C52rL+VOMYrAxxxR4SMgNeZ0nUvMAmVRYp5bEKdzoD1N61jAYppIkdozGWUEoSCVJ6Ejcii6FSY5IpDJQvSWB71IxDRVzdbUpkbvXBw1IAvGoUjwz2oqAM2xnsxwpYlc4B+7nJH561WP6zw3i4nxAhaH9nE0mucISuvdgw3/AAkVt8+HNxXlolS2+YXOpJBbXc0Sj5rZUJOLsu/LfE454Tg8RbzWRWvYMCbKqke6cxNmsQDbQi9r77PuEHD4TJmDXlkbMBa4LWUkdDlAuOh0rE4YvNY6Kbm9ibEC4tr3AHzv0rSeS+fBCvgYsE63EqWNwbE5h13JuPpVNJKkJu3bNKCmnMEV6Vw8xzIskbq6NqCpuKfpEBUpBZzjwtRHOHLwxEGZWMc0J8WKQbqy+a3qDbUdbVYAKr/OvMwwMGZmCFzkRyrMFaxNyFH5elUkJicFzbCIVaY5WMixiwvnLAAOANlJJB7EGrFg5ldbqQRe1x3rE+F8eEqlImbEzklmfIyKC297jQbevata5TwnhYdVJJYksxPUnew7aaVbQk2S0kQO9cGwS9h9BTuiNSMZjCKOg+ldglq6kURpAc7UVqXRWoARaiNLoiKBHK1CumWjoA5zR30ql8R9muBkOkKp/c0H5VdyaKgDKsV7IIv93LInoCCPowNNofZNIjBlxJzKQykoNHBBVr3726dK18LRhaBmf8jY4QSS4WdBDOX8Rlv5GJAXxI/3Wy/I3G2taAFqG5n5cjxsYDEpKhzRTKPNG3QjuD1XYiojlrmKSOQ4PGgJMourX8kkfSRD+Hf+6b301oGXMCm+OwEcq5ZEV16hlBHpoacgUoUxETh+BQxA+GioOyqB+lSsEdhYUHrom1MAWoGjoUgEmitQoUAJtRUo0VACSKIil0RpCOdqFKoqAOd6MUwjxNO0a9Kxna9FeiFHQAoGonmTgEeMjCvdXQ5opV9+OT8Sn9RsRUtRimgKZy9zFJh5fsWOASVVvHKP7OWMaZkvqLdR934bXZWqK5h4DFjIvDkBBBzI66PHIPddD0IIFU3hnNc/D5xg+Ii6Ff2WJUGzgaEsL/C9vd+dVQGiynausZ0plFiklVXjdWVvdKkEH4d6dx7UgFk0L0RoqABQoqBoABoqFFSAFCivQvTEFQoUKQEMsdPIa7iEUsRipSGJBpQpWSh4YpgHQoslHlpgKqA514OmKwzB3CZLyZyuawAN9LjcVOkGobmyOVsHiFisZDE+UHqcp8vz2ppg9owfgeKQSZs7hgCB4ZYeVrXuQa3/AJVzfZIc982Trvbpf5V56wfAMa7hBCIAxF7gLv1O5r0ZwaLJCi75UA+gq50TFNEheioCgagoKhQoUgCoqOioAFEaFCgAqFHRUAHR0mjFAB0KFCgA6FFR0AHeuOIS4tXSjtTAgDwxPEvbXSrAkdq4+EM1/WndACLUdE9A0AFQoGhSAKioUKACoUKI0AChR0KAP//Z">
            <a:extLst>
              <a:ext uri="{FF2B5EF4-FFF2-40B4-BE49-F238E27FC236}">
                <a16:creationId xmlns:a16="http://schemas.microsoft.com/office/drawing/2014/main" id="{0E76B510-6272-4196-BBD1-57175E38EE23}"/>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9B9DBE0-8D93-434D-AFEB-F7096D7306DC}"/>
              </a:ext>
            </a:extLst>
          </p:cNvPr>
          <p:cNvSpPr>
            <a:spLocks noGrp="1" noChangeArrowheads="1"/>
          </p:cNvSpPr>
          <p:nvPr>
            <p:ph type="title"/>
          </p:nvPr>
        </p:nvSpPr>
        <p:spPr/>
        <p:txBody>
          <a:bodyPr/>
          <a:lstStyle/>
          <a:p>
            <a:r>
              <a:rPr lang="en-US" altLang="en-US" b="1" dirty="0">
                <a:solidFill>
                  <a:schemeClr val="accent1"/>
                </a:solidFill>
              </a:rPr>
              <a:t>DUTY OF CARE</a:t>
            </a:r>
          </a:p>
        </p:txBody>
      </p:sp>
      <p:sp>
        <p:nvSpPr>
          <p:cNvPr id="29699" name="Rectangle 3" descr="Rectangle: Click to edit Master text styles&#10;Second level&#10;Third level&#10;Fourth level&#10;Fifth level">
            <a:extLst>
              <a:ext uri="{FF2B5EF4-FFF2-40B4-BE49-F238E27FC236}">
                <a16:creationId xmlns:a16="http://schemas.microsoft.com/office/drawing/2014/main" id="{7EBA2084-871E-4778-8C79-5E289F608ADB}"/>
              </a:ext>
            </a:extLst>
          </p:cNvPr>
          <p:cNvSpPr>
            <a:spLocks noGrp="1" noChangeArrowheads="1"/>
          </p:cNvSpPr>
          <p:nvPr>
            <p:ph type="body" idx="1"/>
          </p:nvPr>
        </p:nvSpPr>
        <p:spPr>
          <a:xfrm>
            <a:off x="398463" y="1893888"/>
            <a:ext cx="7983537" cy="4735512"/>
          </a:xfrm>
        </p:spPr>
        <p:txBody>
          <a:bodyPr/>
          <a:lstStyle/>
          <a:p>
            <a:pPr algn="ctr">
              <a:buFontTx/>
              <a:buNone/>
            </a:pPr>
            <a:r>
              <a:rPr lang="en-US" altLang="en-US" b="1" dirty="0"/>
              <a:t>To whom do you owe a duty of care?</a:t>
            </a:r>
          </a:p>
          <a:p>
            <a:pPr algn="ctr">
              <a:buFontTx/>
              <a:buNone/>
            </a:pPr>
            <a:endParaRPr lang="en-US" altLang="en-US" i="1" dirty="0"/>
          </a:p>
          <a:p>
            <a:pPr algn="ctr">
              <a:buFontTx/>
              <a:buNone/>
            </a:pPr>
            <a:r>
              <a:rPr lang="en-US" altLang="en-US" i="1" dirty="0"/>
              <a:t>“To anyone who you ought to know could be affected by your actions”</a:t>
            </a:r>
          </a:p>
          <a:p>
            <a:pPr algn="ctr">
              <a:buFontTx/>
              <a:buNone/>
            </a:pPr>
            <a:endParaRPr lang="en-US" altLang="en-US" sz="2800" b="1" dirty="0"/>
          </a:p>
          <a:p>
            <a:pPr algn="ctr">
              <a:buFontTx/>
              <a:buNone/>
            </a:pPr>
            <a:r>
              <a:rPr lang="en-US" altLang="en-US" sz="2800" b="1" dirty="0"/>
              <a:t>Coaches</a:t>
            </a:r>
            <a:r>
              <a:rPr lang="en-US" altLang="en-US" sz="2800" b="1" dirty="0">
                <a:sym typeface="Wingdings" panose="05000000000000000000" pitchFamily="2" charset="2"/>
              </a:rPr>
              <a:t> Athletes</a:t>
            </a:r>
          </a:p>
          <a:p>
            <a:pPr algn="ctr">
              <a:buFontTx/>
              <a:buNone/>
            </a:pPr>
            <a:r>
              <a:rPr lang="en-US" altLang="en-US" sz="2800" b="1" dirty="0">
                <a:sym typeface="Wingdings" panose="05000000000000000000" pitchFamily="2" charset="2"/>
              </a:rPr>
              <a:t>Club  Participants/Coaches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C91AB2B-5BA7-49FA-A94E-EA68DA1B1CFD}"/>
              </a:ext>
            </a:extLst>
          </p:cNvPr>
          <p:cNvSpPr>
            <a:spLocks noGrp="1" noChangeArrowheads="1"/>
          </p:cNvSpPr>
          <p:nvPr>
            <p:ph type="title"/>
          </p:nvPr>
        </p:nvSpPr>
        <p:spPr>
          <a:xfrm>
            <a:off x="457200" y="80963"/>
            <a:ext cx="8229600" cy="599757"/>
          </a:xfrm>
        </p:spPr>
        <p:txBody>
          <a:bodyPr>
            <a:normAutofit fontScale="90000"/>
          </a:bodyPr>
          <a:lstStyle/>
          <a:p>
            <a:pPr algn="l"/>
            <a:r>
              <a:rPr lang="en-US" altLang="en-US" dirty="0">
                <a:solidFill>
                  <a:schemeClr val="accent1"/>
                </a:solidFill>
              </a:rPr>
              <a:t>STANDARD OF CARE</a:t>
            </a:r>
          </a:p>
        </p:txBody>
      </p:sp>
      <p:sp>
        <p:nvSpPr>
          <p:cNvPr id="133123" name="Rectangle 3" descr="Rectangle: Click to edit Master text styles&#10;Second level&#10;Third level&#10;Fourth level&#10;Fifth level">
            <a:extLst>
              <a:ext uri="{FF2B5EF4-FFF2-40B4-BE49-F238E27FC236}">
                <a16:creationId xmlns:a16="http://schemas.microsoft.com/office/drawing/2014/main" id="{96496142-AB3E-401F-8389-FCF5CC0E3597}"/>
              </a:ext>
            </a:extLst>
          </p:cNvPr>
          <p:cNvSpPr>
            <a:spLocks noGrp="1" noChangeArrowheads="1"/>
          </p:cNvSpPr>
          <p:nvPr>
            <p:ph idx="1"/>
          </p:nvPr>
        </p:nvSpPr>
        <p:spPr>
          <a:xfrm>
            <a:off x="457200" y="670719"/>
            <a:ext cx="8534400" cy="5516562"/>
          </a:xfrm>
        </p:spPr>
        <p:txBody>
          <a:bodyPr rtlCol="0">
            <a:normAutofit fontScale="85000" lnSpcReduction="20000"/>
          </a:bodyPr>
          <a:lstStyle/>
          <a:p>
            <a:pPr fontAlgn="auto">
              <a:lnSpc>
                <a:spcPct val="90000"/>
              </a:lnSpc>
              <a:spcAft>
                <a:spcPts val="0"/>
              </a:spcAft>
              <a:buSzPct val="75000"/>
              <a:buFont typeface="Wingdings" pitchFamily="2" charset="2"/>
              <a:buChar char="§"/>
              <a:defRPr/>
            </a:pPr>
            <a:endParaRPr lang="en-US" sz="2800" b="1" dirty="0"/>
          </a:p>
          <a:p>
            <a:pPr fontAlgn="auto">
              <a:lnSpc>
                <a:spcPct val="90000"/>
              </a:lnSpc>
              <a:spcAft>
                <a:spcPts val="0"/>
              </a:spcAft>
              <a:buSzPct val="75000"/>
              <a:buFont typeface="Wingdings" pitchFamily="2" charset="2"/>
              <a:buChar char="§"/>
              <a:defRPr/>
            </a:pPr>
            <a:r>
              <a:rPr lang="en-US" sz="2800" b="1" dirty="0"/>
              <a:t>Written/published standards</a:t>
            </a:r>
            <a:r>
              <a:rPr lang="en-US" sz="2800" dirty="0"/>
              <a:t> </a:t>
            </a:r>
          </a:p>
          <a:p>
            <a:pPr lvl="1" fontAlgn="auto">
              <a:lnSpc>
                <a:spcPct val="90000"/>
              </a:lnSpc>
              <a:spcAft>
                <a:spcPts val="0"/>
              </a:spcAft>
              <a:buFont typeface="Arial" charset="0"/>
              <a:buChar char="–"/>
              <a:defRPr/>
            </a:pPr>
            <a:r>
              <a:rPr lang="en-CA" sz="1800" dirty="0"/>
              <a:t>Equipment standards</a:t>
            </a:r>
          </a:p>
          <a:p>
            <a:pPr lvl="1" fontAlgn="auto">
              <a:lnSpc>
                <a:spcPct val="90000"/>
              </a:lnSpc>
              <a:spcAft>
                <a:spcPts val="0"/>
              </a:spcAft>
              <a:buFont typeface="Arial" charset="0"/>
              <a:buChar char="–"/>
              <a:defRPr/>
            </a:pPr>
            <a:r>
              <a:rPr lang="en-CA" sz="1800" dirty="0"/>
              <a:t>Organization policies &amp; rules</a:t>
            </a:r>
          </a:p>
          <a:p>
            <a:pPr lvl="1" fontAlgn="auto">
              <a:lnSpc>
                <a:spcPct val="90000"/>
              </a:lnSpc>
              <a:spcAft>
                <a:spcPts val="0"/>
              </a:spcAft>
              <a:buFont typeface="Arial" charset="0"/>
              <a:buChar char="–"/>
              <a:defRPr/>
            </a:pPr>
            <a:r>
              <a:rPr lang="en-CA" sz="1800" dirty="0"/>
              <a:t>Government Regulations</a:t>
            </a:r>
          </a:p>
          <a:p>
            <a:pPr lvl="1" fontAlgn="auto">
              <a:lnSpc>
                <a:spcPct val="90000"/>
              </a:lnSpc>
              <a:spcAft>
                <a:spcPts val="0"/>
              </a:spcAft>
              <a:buFont typeface="Arial" charset="0"/>
              <a:buChar char="–"/>
              <a:defRPr/>
            </a:pPr>
            <a:r>
              <a:rPr lang="en-CA" sz="1800" dirty="0"/>
              <a:t>Return to Sport Protocols </a:t>
            </a:r>
          </a:p>
          <a:p>
            <a:pPr lvl="1" fontAlgn="auto">
              <a:lnSpc>
                <a:spcPct val="90000"/>
              </a:lnSpc>
              <a:spcAft>
                <a:spcPts val="0"/>
              </a:spcAft>
              <a:buFont typeface="Arial" charset="0"/>
              <a:buChar char="–"/>
              <a:defRPr/>
            </a:pPr>
            <a:r>
              <a:rPr lang="en-CA" sz="1800" dirty="0"/>
              <a:t>AAS Risk Management Tool (OTP Risk Assessment/Mitigation Tool)</a:t>
            </a:r>
          </a:p>
          <a:p>
            <a:pPr fontAlgn="auto">
              <a:lnSpc>
                <a:spcPct val="90000"/>
              </a:lnSpc>
              <a:spcAft>
                <a:spcPts val="0"/>
              </a:spcAft>
              <a:buSzPct val="75000"/>
              <a:buFont typeface="Arial" panose="020B0604020202020204" pitchFamily="34" charset="0"/>
              <a:buNone/>
              <a:defRPr/>
            </a:pPr>
            <a:endParaRPr lang="en-US" sz="2000" dirty="0"/>
          </a:p>
          <a:p>
            <a:pPr fontAlgn="auto">
              <a:lnSpc>
                <a:spcPct val="90000"/>
              </a:lnSpc>
              <a:spcAft>
                <a:spcPts val="0"/>
              </a:spcAft>
              <a:buSzPct val="75000"/>
              <a:buFont typeface="Wingdings" pitchFamily="2" charset="2"/>
              <a:buChar char="§"/>
              <a:defRPr/>
            </a:pPr>
            <a:r>
              <a:rPr lang="en-US" sz="2800" b="1" dirty="0"/>
              <a:t>Unwritten/unpublished standards</a:t>
            </a:r>
          </a:p>
          <a:p>
            <a:pPr marL="738188" lvl="1" indent="-280988" fontAlgn="auto">
              <a:spcAft>
                <a:spcPts val="0"/>
              </a:spcAft>
              <a:buFont typeface="Arial" charset="0"/>
              <a:buChar char="–"/>
              <a:defRPr/>
            </a:pPr>
            <a:r>
              <a:rPr lang="en-US" sz="1800" dirty="0"/>
              <a:t>New developments and Trends</a:t>
            </a:r>
          </a:p>
          <a:p>
            <a:pPr marL="738188" lvl="1" indent="-280988" fontAlgn="auto">
              <a:spcAft>
                <a:spcPts val="0"/>
              </a:spcAft>
              <a:buFont typeface="Arial" charset="0"/>
              <a:buChar char="–"/>
              <a:defRPr/>
            </a:pPr>
            <a:r>
              <a:rPr lang="en-US" sz="1800" dirty="0"/>
              <a:t>Networking</a:t>
            </a:r>
          </a:p>
          <a:p>
            <a:pPr fontAlgn="auto">
              <a:lnSpc>
                <a:spcPct val="90000"/>
              </a:lnSpc>
              <a:spcAft>
                <a:spcPts val="0"/>
              </a:spcAft>
              <a:buSzPct val="75000"/>
              <a:buFont typeface="Wingdings" pitchFamily="2" charset="2"/>
              <a:buChar char="§"/>
              <a:defRPr/>
            </a:pPr>
            <a:endParaRPr lang="en-US" sz="2800" b="1" dirty="0"/>
          </a:p>
          <a:p>
            <a:pPr fontAlgn="auto">
              <a:lnSpc>
                <a:spcPct val="90000"/>
              </a:lnSpc>
              <a:spcAft>
                <a:spcPts val="0"/>
              </a:spcAft>
              <a:buSzPct val="75000"/>
              <a:buFont typeface="Wingdings" pitchFamily="2" charset="2"/>
              <a:buChar char="§"/>
              <a:defRPr/>
            </a:pPr>
            <a:r>
              <a:rPr lang="en-US" sz="2800" b="1" dirty="0"/>
              <a:t>Case law</a:t>
            </a:r>
            <a:r>
              <a:rPr lang="en-US" sz="2800" dirty="0"/>
              <a:t> </a:t>
            </a:r>
          </a:p>
          <a:p>
            <a:pPr fontAlgn="auto">
              <a:lnSpc>
                <a:spcPct val="90000"/>
              </a:lnSpc>
              <a:spcAft>
                <a:spcPts val="0"/>
              </a:spcAft>
              <a:buSzPct val="75000"/>
              <a:buFont typeface="Wingdings" pitchFamily="2" charset="2"/>
              <a:buChar char="§"/>
              <a:defRPr/>
            </a:pPr>
            <a:endParaRPr lang="en-US" sz="2800" dirty="0"/>
          </a:p>
          <a:p>
            <a:pPr fontAlgn="auto">
              <a:lnSpc>
                <a:spcPct val="90000"/>
              </a:lnSpc>
              <a:spcAft>
                <a:spcPts val="0"/>
              </a:spcAft>
              <a:buSzPct val="75000"/>
              <a:buFont typeface="Wingdings" pitchFamily="2" charset="2"/>
              <a:buChar char="§"/>
              <a:defRPr/>
            </a:pPr>
            <a:r>
              <a:rPr lang="en-US" sz="2800" b="1" dirty="0"/>
              <a:t>Common sense</a:t>
            </a:r>
          </a:p>
          <a:p>
            <a:pPr lvl="1" fontAlgn="auto">
              <a:spcAft>
                <a:spcPts val="0"/>
              </a:spcAft>
              <a:buFont typeface="Arial" charset="0"/>
              <a:buChar char="–"/>
              <a:defRPr/>
            </a:pPr>
            <a:r>
              <a:rPr lang="en-US" sz="1600" dirty="0"/>
              <a:t>Intuition </a:t>
            </a:r>
          </a:p>
          <a:p>
            <a:pPr lvl="1" fontAlgn="auto">
              <a:spcAft>
                <a:spcPts val="0"/>
              </a:spcAft>
              <a:buFont typeface="Arial" charset="0"/>
              <a:buChar char="–"/>
              <a:defRPr/>
            </a:pPr>
            <a:r>
              <a:rPr lang="en-US" sz="1600" dirty="0"/>
              <a:t>Knowledge</a:t>
            </a:r>
          </a:p>
          <a:p>
            <a:pPr lvl="1" fontAlgn="auto">
              <a:spcAft>
                <a:spcPts val="0"/>
              </a:spcAft>
              <a:buFont typeface="Arial" charset="0"/>
              <a:buChar char="–"/>
              <a:defRPr/>
            </a:pPr>
            <a:r>
              <a:rPr lang="en-US" sz="1600" dirty="0"/>
              <a:t>Experience</a:t>
            </a:r>
          </a:p>
          <a:p>
            <a:pPr lvl="1" fontAlgn="auto">
              <a:spcAft>
                <a:spcPts val="0"/>
              </a:spcAft>
              <a:buFont typeface="Arial" charset="0"/>
              <a:buChar char="–"/>
              <a:defRPr/>
            </a:pPr>
            <a:r>
              <a:rPr lang="en-US" sz="1600" dirty="0"/>
              <a:t>Gut</a:t>
            </a:r>
          </a:p>
        </p:txBody>
      </p:sp>
    </p:spTree>
  </p:cSld>
  <p:clrMapOvr>
    <a:masterClrMapping/>
  </p:clrMapOvr>
  <p:transition spd="slow"/>
</p:sld>
</file>

<file path=ppt/theme/theme1.xml><?xml version="1.0" encoding="utf-8"?>
<a:theme xmlns:a="http://schemas.openxmlformats.org/drawingml/2006/main" name="SLSG Theme">
  <a:themeElements>
    <a:clrScheme name="SLSG Colour Palette">
      <a:dk1>
        <a:srgbClr val="221F1F"/>
      </a:dk1>
      <a:lt1>
        <a:sysClr val="window" lastClr="FFFFFF"/>
      </a:lt1>
      <a:dk2>
        <a:srgbClr val="423C3D"/>
      </a:dk2>
      <a:lt2>
        <a:srgbClr val="FFFFFF"/>
      </a:lt2>
      <a:accent1>
        <a:srgbClr val="969ACC"/>
      </a:accent1>
      <a:accent2>
        <a:srgbClr val="4DB3CF"/>
      </a:accent2>
      <a:accent3>
        <a:srgbClr val="969ACC"/>
      </a:accent3>
      <a:accent4>
        <a:srgbClr val="4DB3CF"/>
      </a:accent4>
      <a:accent5>
        <a:srgbClr val="423C3D"/>
      </a:accent5>
      <a:accent6>
        <a:srgbClr val="423C3D"/>
      </a:accent6>
      <a:hlink>
        <a:srgbClr val="4DB3CF"/>
      </a:hlink>
      <a:folHlink>
        <a:srgbClr val="969A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30524</TotalTime>
  <Words>2456</Words>
  <Application>Microsoft Office PowerPoint</Application>
  <PresentationFormat>On-screen Show (4:3)</PresentationFormat>
  <Paragraphs>252</Paragraphs>
  <Slides>29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Calibri</vt:lpstr>
      <vt:lpstr>Corbel</vt:lpstr>
      <vt:lpstr>Gill Sans MT</vt:lpstr>
      <vt:lpstr>Tahoma</vt:lpstr>
      <vt:lpstr>Times New Roman</vt:lpstr>
      <vt:lpstr>Wingdings</vt:lpstr>
      <vt:lpstr>SLSG Theme</vt:lpstr>
      <vt:lpstr>SPORT ORGANIZATION MANAGEMENT FOR A POST  COVID-19 RECOVERY</vt:lpstr>
      <vt:lpstr>Sport Law &amp; Strategy Group</vt:lpstr>
      <vt:lpstr>Agenda</vt:lpstr>
      <vt:lpstr>PowerPoint Presentation</vt:lpstr>
      <vt:lpstr>Exclusions</vt:lpstr>
      <vt:lpstr>PowerPoint Presentation</vt:lpstr>
      <vt:lpstr>NEGLIGENCE/ACCIDENTS</vt:lpstr>
      <vt:lpstr>DUTY OF CARE</vt:lpstr>
      <vt:lpstr>STANDARD OF CARE</vt:lpstr>
      <vt:lpstr>STANDARD OF CARE</vt:lpstr>
      <vt:lpstr>PowerPoint Presentation</vt:lpstr>
      <vt:lpstr>Definitions …</vt:lpstr>
      <vt:lpstr>RISK MANAGEMENT 101</vt:lpstr>
      <vt:lpstr>Identify Risks</vt:lpstr>
      <vt:lpstr>EVALUATE RISK</vt:lpstr>
      <vt:lpstr>CONTROLLING THE RISK</vt:lpstr>
      <vt:lpstr>REALITY CHECK</vt:lpstr>
      <vt:lpstr>PowerPoint Presentation</vt:lpstr>
      <vt:lpstr>Return to Sport</vt:lpstr>
      <vt:lpstr>Return to Sport</vt:lpstr>
      <vt:lpstr>WAIVERS</vt:lpstr>
      <vt:lpstr>2 TYPES OF RISK IN SPORT</vt:lpstr>
      <vt:lpstr>CONSENTING TO RISKS</vt:lpstr>
      <vt:lpstr>Waivers</vt:lpstr>
      <vt:lpstr>PowerPoint Presentation</vt:lpstr>
      <vt:lpstr>Incorporation and the Corporate Veil</vt:lpstr>
      <vt:lpstr>PowerPoint Presentation</vt:lpstr>
      <vt:lpstr>Incorporation and the Corporate Veil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Watch in 2016</dc:title>
  <dc:creator>Sport Law &amp; Strategy Group</dc:creator>
  <dc:description>www.sportlaw.ca</dc:description>
  <cp:lastModifiedBy>Steven Indig</cp:lastModifiedBy>
  <cp:revision>120</cp:revision>
  <dcterms:created xsi:type="dcterms:W3CDTF">2015-10-14T00:49:39Z</dcterms:created>
  <dcterms:modified xsi:type="dcterms:W3CDTF">2020-08-19T14:48:59Z</dcterms:modified>
</cp:coreProperties>
</file>