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13"/>
  </p:notesMasterIdLst>
  <p:handoutMasterIdLst>
    <p:handoutMasterId r:id="rId14"/>
  </p:handoutMasterIdLst>
  <p:sldIdLst>
    <p:sldId id="335" r:id="rId2"/>
    <p:sldId id="334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B56"/>
    <a:srgbClr val="072544"/>
    <a:srgbClr val="E76652"/>
    <a:srgbClr val="013D9A"/>
    <a:srgbClr val="F8F87B"/>
    <a:srgbClr val="EE3F53"/>
    <a:srgbClr val="B9BFCA"/>
    <a:srgbClr val="66C2CD"/>
    <a:srgbClr val="D290E4"/>
    <a:srgbClr val="71BE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78" autoAdjust="0"/>
    <p:restoredTop sz="95921" autoAdjust="0"/>
  </p:normalViewPr>
  <p:slideViewPr>
    <p:cSldViewPr snapToGrid="0" showGuides="1">
      <p:cViewPr varScale="1">
        <p:scale>
          <a:sx n="87" d="100"/>
          <a:sy n="87" d="100"/>
        </p:scale>
        <p:origin x="776" y="10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1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rdaus Shallo" userId="cc47423f5b37552b" providerId="LiveId" clId="{CFC5B4AC-0546-7B4C-BCBE-6815F739C5FE}"/>
    <pc:docChg chg="modSld">
      <pc:chgData name="Firdaus Shallo" userId="cc47423f5b37552b" providerId="LiveId" clId="{CFC5B4AC-0546-7B4C-BCBE-6815F739C5FE}" dt="2020-08-19T16:30:37.338" v="7" actId="20577"/>
      <pc:docMkLst>
        <pc:docMk/>
      </pc:docMkLst>
      <pc:sldChg chg="modSp mod">
        <pc:chgData name="Firdaus Shallo" userId="cc47423f5b37552b" providerId="LiveId" clId="{CFC5B4AC-0546-7B4C-BCBE-6815F739C5FE}" dt="2020-08-19T15:22:42.636" v="6" actId="20577"/>
        <pc:sldMkLst>
          <pc:docMk/>
          <pc:sldMk cId="1337540663" sldId="339"/>
        </pc:sldMkLst>
        <pc:spChg chg="mod">
          <ac:chgData name="Firdaus Shallo" userId="cc47423f5b37552b" providerId="LiveId" clId="{CFC5B4AC-0546-7B4C-BCBE-6815F739C5FE}" dt="2020-08-19T15:22:42.636" v="6" actId="20577"/>
          <ac:spMkLst>
            <pc:docMk/>
            <pc:sldMk cId="1337540663" sldId="339"/>
            <ac:spMk id="6" creationId="{4AD2F034-1AA1-45F2-AACA-3ABBD51179DA}"/>
          </ac:spMkLst>
        </pc:spChg>
      </pc:sldChg>
      <pc:sldChg chg="modSp mod">
        <pc:chgData name="Firdaus Shallo" userId="cc47423f5b37552b" providerId="LiveId" clId="{CFC5B4AC-0546-7B4C-BCBE-6815F739C5FE}" dt="2020-08-19T16:30:37.338" v="7" actId="20577"/>
        <pc:sldMkLst>
          <pc:docMk/>
          <pc:sldMk cId="651990996" sldId="345"/>
        </pc:sldMkLst>
        <pc:spChg chg="mod">
          <ac:chgData name="Firdaus Shallo" userId="cc47423f5b37552b" providerId="LiveId" clId="{CFC5B4AC-0546-7B4C-BCBE-6815F739C5FE}" dt="2020-08-19T16:30:37.338" v="7" actId="20577"/>
          <ac:spMkLst>
            <pc:docMk/>
            <pc:sldMk cId="651990996" sldId="345"/>
            <ac:spMk id="3" creationId="{5F5DD4E1-C367-DA4C-8310-B0A78FC0B17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BA4722E-8CA9-4D61-AB74-D9EE040A7E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9035D2-5BD9-45A4-AC3C-FC80188A72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63FA7-301C-4E65-B0E1-63045FA8C413}" type="datetimeFigureOut">
              <a:rPr lang="en-US" smtClean="0"/>
              <a:t>8/19/20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A3A713-28D4-42CB-A941-89E942AD66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70088-EDDF-436C-9673-6330508B61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653D6-1586-431A-989C-D38E86A2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71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168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36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36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91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0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76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19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45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31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93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88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40AE2E15-9FAD-42F3-A681-163AC8F89657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tTriangle">
            <a:avLst/>
          </a:prstGeom>
          <a:solidFill>
            <a:srgbClr val="F7CE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CC6D1047-551A-4D4B-BF14-B7DA4B51D859}"/>
              </a:ext>
            </a:extLst>
          </p:cNvPr>
          <p:cNvSpPr/>
          <p:nvPr userDrawn="1"/>
        </p:nvSpPr>
        <p:spPr>
          <a:xfrm flipH="1">
            <a:off x="3267075" y="-3"/>
            <a:ext cx="8924924" cy="6857999"/>
          </a:xfrm>
          <a:prstGeom prst="rtTriangle">
            <a:avLst/>
          </a:prstGeom>
          <a:solidFill>
            <a:schemeClr val="tx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E3A053C9-80D3-4933-98CB-8A3024C73324}"/>
              </a:ext>
            </a:extLst>
          </p:cNvPr>
          <p:cNvSpPr/>
          <p:nvPr userDrawn="1"/>
        </p:nvSpPr>
        <p:spPr>
          <a:xfrm flipH="1">
            <a:off x="4064000" y="-1"/>
            <a:ext cx="8128000" cy="6857999"/>
          </a:xfrm>
          <a:prstGeom prst="rtTriangle">
            <a:avLst/>
          </a:prstGeom>
          <a:solidFill>
            <a:srgbClr val="1A2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613203-C113-4C39-AEA1-70C0AECA6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789" y="295741"/>
            <a:ext cx="4739340" cy="2882434"/>
          </a:xfrm>
        </p:spPr>
        <p:txBody>
          <a:bodyPr anchor="b"/>
          <a:lstStyle>
            <a:lvl1pPr algn="ctr">
              <a:defRPr sz="6000" b="1">
                <a:solidFill>
                  <a:srgbClr val="07254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38CAC-B319-4AC0-9B8F-5E3C1D109B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9000" y="4442614"/>
            <a:ext cx="4114800" cy="1386686"/>
          </a:xfrm>
        </p:spPr>
        <p:txBody>
          <a:bodyPr anchor="b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36F75-3117-4C13-A2FD-32D6701C3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DBCE-DB91-4D01-8E3A-6971E8689465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DED3F-F847-4183-806E-CCCE5050A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393BE-89D0-4A81-B30B-21BFB939B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38FD-4DE0-4155-9487-2E3FC285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9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EED41-41FD-4A62-B59A-5754FF0B4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459B67-CA6E-4191-84CF-6B2EB860F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782BF-D19D-4BCA-B62B-1315996E7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DBCE-DB91-4D01-8E3A-6971E8689465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6FAAB-CC90-4E2D-8622-8ED994673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7F98C-EDB7-4219-BD60-5066090FC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38FD-4DE0-4155-9487-2E3FC285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73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1A894B-9FFD-4DBD-A479-196C8D067B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EE663-B801-4719-91D6-2723EADE1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B78BE-131A-44FF-AEDC-61218740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DBCE-DB91-4D01-8E3A-6971E8689465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4228C-387F-4E93-8BC3-7D8F9B673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8D56C-E274-4762-97CD-59AF25051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38FD-4DE0-4155-9487-2E3FC285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637D-F12D-4F8A-9AC3-16AFF463F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72544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51E98-7A10-4CA1-8111-C12289C36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72544"/>
                </a:solidFill>
              </a:defRPr>
            </a:lvl1pPr>
            <a:lvl2pPr>
              <a:defRPr>
                <a:solidFill>
                  <a:srgbClr val="072544"/>
                </a:solidFill>
              </a:defRPr>
            </a:lvl2pPr>
            <a:lvl3pPr>
              <a:defRPr>
                <a:solidFill>
                  <a:srgbClr val="072544"/>
                </a:solidFill>
              </a:defRPr>
            </a:lvl3pPr>
            <a:lvl4pPr>
              <a:defRPr>
                <a:solidFill>
                  <a:srgbClr val="072544"/>
                </a:solidFill>
              </a:defRPr>
            </a:lvl4pPr>
            <a:lvl5pPr>
              <a:defRPr>
                <a:solidFill>
                  <a:srgbClr val="07254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0E936-CA09-4F4C-945E-2566E8AE4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DBCE-DB91-4D01-8E3A-6971E8689465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60CDD-EA93-444C-8325-49A7D54A8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58255-5BA3-462E-91E9-CAB672412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38FD-4DE0-4155-9487-2E3FC285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6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FDA1D-485D-4770-9911-59F0914D6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5EFAA-DDF6-44C7-9D23-1948447E1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DE95A-9901-4E8F-AC40-11A7A884B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DBCE-DB91-4D01-8E3A-6971E8689465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2D287-E6DD-4E9E-A5D7-9252C52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ED901-4104-4E6C-87AA-4602D5407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38FD-4DE0-4155-9487-2E3FC285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0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9E1BC-0B38-42C5-BEE7-52F8B1F81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DD340-5D17-4600-879B-CC3A668A97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C6410-152C-4A52-B971-11595F349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43A58-B7C3-45D6-A9FB-0BB928D2A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DBCE-DB91-4D01-8E3A-6971E8689465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AF85A-8CB6-4043-A99A-4F2BBF99E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CB53C-2774-4A5F-8F7A-F3AD53D9B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38FD-4DE0-4155-9487-2E3FC285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8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7CD00-23DC-4306-8AA9-34BC6BAD2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51C48-50C3-46F3-B3A7-D10925B4F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E7D2CB-B32F-43CB-BF36-4CC3C20C9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C28BE6-D9B9-4C6C-A8EB-DA0344ACB4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7AFEF8-C6D7-4C02-A888-0872BB708B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FC3D92-1959-450F-98FA-5F9D5423D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DBCE-DB91-4D01-8E3A-6971E8689465}" type="datetimeFigureOut">
              <a:rPr lang="en-US" smtClean="0"/>
              <a:t>8/19/20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85CB8-F912-4A38-AFEE-D2623AE2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275935-F4D9-44DE-BDEC-27C8A46C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38FD-4DE0-4155-9487-2E3FC285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7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86F27-6350-4B6C-8A4B-E3CCC2C93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E2A62E-81A0-459A-AA2D-52EC6AB09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DBCE-DB91-4D01-8E3A-6971E8689465}" type="datetimeFigureOut">
              <a:rPr lang="en-US" smtClean="0"/>
              <a:t>8/19/20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34AD3-5B2A-4AAA-819D-B87D14F60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F1D1FA-7951-42F4-A3E3-4A0803858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38FD-4DE0-4155-9487-2E3FC285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7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C5EDAB-0A90-4A64-8BD3-51BAB69C0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DBCE-DB91-4D01-8E3A-6971E8689465}" type="datetimeFigureOut">
              <a:rPr lang="en-US" smtClean="0"/>
              <a:t>8/19/20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667F4F-56EB-419D-B528-D96A6F563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EEF6F-7D83-4283-9D79-0FCECD674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38FD-4DE0-4155-9487-2E3FC285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6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A35B6-919B-4F99-BE90-1E9655376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1B7A2-C8A9-4F29-A1E2-578948DEF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FBCA6A-4FBC-48BC-8AE8-67AF7B356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62C5BC-D9D4-4632-9469-258EBAB3B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DBCE-DB91-4D01-8E3A-6971E8689465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C37DBA-C57D-4CE7-ADE0-8E0AAABF1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9BC79-021B-4FEA-9CE9-B1C84B30B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38FD-4DE0-4155-9487-2E3FC285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43B5A-66C9-4FC4-939B-475BB25AB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BDBD63-8954-4EC3-A1A5-AB74C8F071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7A174-2694-47CA-B73F-BCBB42E3E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768D3-323F-4295-AFF7-D18FC5FF2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DBCE-DB91-4D01-8E3A-6971E8689465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2E13A-6039-49DE-AA76-E2440B3F3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9790F1-38BC-45BD-A404-021316056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38FD-4DE0-4155-9487-2E3FC285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3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resentationgo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DE97CC-48EF-4C65-B8A8-AEF6F2F02AC0}"/>
              </a:ext>
            </a:extLst>
          </p:cNvPr>
          <p:cNvGrpSpPr/>
          <p:nvPr userDrawn="1"/>
        </p:nvGrpSpPr>
        <p:grpSpPr>
          <a:xfrm>
            <a:off x="7531100" y="5168900"/>
            <a:ext cx="4660900" cy="1689100"/>
            <a:chOff x="0" y="-3"/>
            <a:chExt cx="12192000" cy="6858003"/>
          </a:xfrm>
        </p:grpSpPr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42DA500B-7D08-4456-AB2C-9B16B47721E2}"/>
                </a:ext>
              </a:extLst>
            </p:cNvPr>
            <p:cNvSpPr/>
            <p:nvPr userDrawn="1"/>
          </p:nvSpPr>
          <p:spPr>
            <a:xfrm flipH="1">
              <a:off x="0" y="0"/>
              <a:ext cx="12192000" cy="6858000"/>
            </a:xfrm>
            <a:prstGeom prst="rtTriangle">
              <a:avLst/>
            </a:prstGeom>
            <a:solidFill>
              <a:srgbClr val="F7CE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A00BED76-6101-46F1-9E22-2A8AD1F848BE}"/>
                </a:ext>
              </a:extLst>
            </p:cNvPr>
            <p:cNvSpPr/>
            <p:nvPr userDrawn="1"/>
          </p:nvSpPr>
          <p:spPr>
            <a:xfrm flipH="1">
              <a:off x="3267075" y="-3"/>
              <a:ext cx="8924924" cy="6857999"/>
            </a:xfrm>
            <a:prstGeom prst="rtTriangle">
              <a:avLst/>
            </a:prstGeom>
            <a:solidFill>
              <a:schemeClr val="tx1">
                <a:alpha val="1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3FE3B12D-1B7A-4B88-A6BF-6FD3B0E7A867}"/>
                </a:ext>
              </a:extLst>
            </p:cNvPr>
            <p:cNvSpPr/>
            <p:nvPr userDrawn="1"/>
          </p:nvSpPr>
          <p:spPr>
            <a:xfrm flipH="1">
              <a:off x="4064000" y="-1"/>
              <a:ext cx="8128000" cy="6857999"/>
            </a:xfrm>
            <a:prstGeom prst="rtTriangle">
              <a:avLst/>
            </a:prstGeom>
            <a:solidFill>
              <a:srgbClr val="1A29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22E69A-238D-4B1F-B849-8B5F1F4CA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35565-333D-41C2-B96C-72B062836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25AD1-32D7-42CC-9586-774918AAB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ADBCE-DB91-4D01-8E3A-6971E8689465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6A0F2-EC02-4600-B1AB-4C2A007739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CEF03-5D55-4AF5-8C1E-4D0D2F2DF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ACB56"/>
                </a:solidFill>
              </a:defRPr>
            </a:lvl1pPr>
          </a:lstStyle>
          <a:p>
            <a:fld id="{9EE338FD-4DE0-4155-9487-2E3FC285DE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63A472-E5DC-415E-9DF8-904FEFED43A8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1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CFBCDD2-71C3-498C-B8F2-77951A844B6C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D614FA2-770C-42C1-B02D-31EBBC33C4AF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BA3D142-1A58-400A-8C42-180B1F7670C0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41A2C2B-6468-4B37-A151-39BBD717C9C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0561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b="1" kern="1200" smtClean="0">
          <a:solidFill>
            <a:srgbClr val="072544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kern="1200" smtClean="0">
          <a:solidFill>
            <a:srgbClr val="07254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smtClean="0">
          <a:solidFill>
            <a:srgbClr val="07254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smtClean="0">
          <a:solidFill>
            <a:srgbClr val="07254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smtClean="0">
          <a:solidFill>
            <a:srgbClr val="07254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smtClean="0">
          <a:solidFill>
            <a:srgbClr val="07254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FD0D48-696B-4896-8F6F-B19AA59A6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49372" y="1210141"/>
            <a:ext cx="6782908" cy="2882434"/>
          </a:xfrm>
        </p:spPr>
        <p:txBody>
          <a:bodyPr anchor="b">
            <a:normAutofit/>
          </a:bodyPr>
          <a:lstStyle/>
          <a:p>
            <a:r>
              <a:rPr lang="en-US" sz="4700" dirty="0"/>
              <a:t>Squash Ontario </a:t>
            </a:r>
            <a:br>
              <a:rPr lang="en-US" sz="4700" dirty="0"/>
            </a:br>
            <a:r>
              <a:rPr lang="en-US" sz="4700" dirty="0"/>
              <a:t>2020 AGM Meeting </a:t>
            </a:r>
            <a:br>
              <a:rPr lang="en-US" sz="4700" dirty="0"/>
            </a:br>
            <a:endParaRPr lang="en-US" sz="47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39C1AF-BC69-40CE-935D-B07D61F11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9000" y="4442614"/>
            <a:ext cx="4114800" cy="1386686"/>
          </a:xfrm>
        </p:spPr>
        <p:txBody>
          <a:bodyPr anchor="b">
            <a:normAutofit/>
          </a:bodyPr>
          <a:lstStyle/>
          <a:p>
            <a:r>
              <a:rPr lang="en-US" dirty="0"/>
              <a:t>Wednesday, August 19</a:t>
            </a:r>
            <a:r>
              <a:rPr lang="en-US" baseline="30000" dirty="0"/>
              <a:t>th</a:t>
            </a:r>
            <a:r>
              <a:rPr lang="en-US" dirty="0"/>
              <a:t>, 2020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A29769-52A8-C143-9549-D89D9C845E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618" y="510284"/>
            <a:ext cx="1399714" cy="139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416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88425-2F50-4608-A74C-052CD9F6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Mid and Long-Term Strategy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D2F034-1AA1-45F2-AACA-3ABBD5117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7542"/>
            <a:ext cx="8040329" cy="188751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noProof="1"/>
              <a:t>SO is headed into year 6 of a 15-year plan to grow our sport (modeled on US squash)</a:t>
            </a:r>
          </a:p>
          <a:p>
            <a:pPr lvl="1">
              <a:spcBef>
                <a:spcPts val="1800"/>
              </a:spcBef>
            </a:pPr>
            <a:r>
              <a:rPr lang="en-US" noProof="1"/>
              <a:t>Focus on the pathways and high impact participation areas as above</a:t>
            </a:r>
          </a:p>
          <a:p>
            <a:pPr>
              <a:spcBef>
                <a:spcPts val="1800"/>
              </a:spcBef>
            </a:pPr>
            <a:endParaRPr lang="en-US" sz="2000" noProof="1"/>
          </a:p>
        </p:txBody>
      </p:sp>
      <p:sp>
        <p:nvSpPr>
          <p:cNvPr id="5" name="Slide Number Placeholder 4" hidden="1">
            <a:extLst>
              <a:ext uri="{FF2B5EF4-FFF2-40B4-BE49-F238E27FC236}">
                <a16:creationId xmlns:a16="http://schemas.microsoft.com/office/drawing/2014/main" id="{E7853B5B-17BE-4FD5-A01D-77FAC793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1C0DB9A4-7C00-41BB-B303-4E91C20728DD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5DD4E1-C367-DA4C-8310-B0A78FC0B171}"/>
              </a:ext>
            </a:extLst>
          </p:cNvPr>
          <p:cNvSpPr txBox="1"/>
          <p:nvPr/>
        </p:nvSpPr>
        <p:spPr>
          <a:xfrm>
            <a:off x="207226" y="4312527"/>
            <a:ext cx="113761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noProof="1"/>
              <a:t>Introduce thousands of new players to the sport, keep them engaged and retained through team opportunities and have an army of young squash players joining </a:t>
            </a:r>
            <a:r>
              <a:rPr lang="en-US" sz="2400" b="1" noProof="1"/>
              <a:t>YOUR </a:t>
            </a:r>
            <a:r>
              <a:rPr lang="en-US" sz="2400" noProof="1"/>
              <a:t>clubs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D3F36E-8497-8B40-AD46-88D760DDF3C3}"/>
              </a:ext>
            </a:extLst>
          </p:cNvPr>
          <p:cNvSpPr txBox="1"/>
          <p:nvPr/>
        </p:nvSpPr>
        <p:spPr>
          <a:xfrm>
            <a:off x="5198326" y="3666196"/>
            <a:ext cx="1795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noProof="1"/>
              <a:t>Goal:</a:t>
            </a:r>
            <a:endParaRPr lang="en-US" sz="3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4621EEE-84B0-2447-9362-B8CA9AA14B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8529" y="119608"/>
            <a:ext cx="2993588" cy="29935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1990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FD0D48-696B-4896-8F6F-B19AA59A6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49372" y="1210141"/>
            <a:ext cx="6782908" cy="2882434"/>
          </a:xfrm>
        </p:spPr>
        <p:txBody>
          <a:bodyPr anchor="b">
            <a:normAutofit/>
          </a:bodyPr>
          <a:lstStyle/>
          <a:p>
            <a:r>
              <a:rPr lang="en-US" sz="4700" dirty="0"/>
              <a:t>Questions?</a:t>
            </a:r>
            <a:br>
              <a:rPr lang="en-US" sz="4700" dirty="0"/>
            </a:br>
            <a:endParaRPr lang="en-US" sz="47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A29769-52A8-C143-9549-D89D9C845E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2225" y="1210141"/>
            <a:ext cx="1399714" cy="139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62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88425-2F50-4608-A74C-052CD9F6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66214"/>
            <a:ext cx="6477000" cy="1325563"/>
          </a:xfrm>
        </p:spPr>
        <p:txBody>
          <a:bodyPr>
            <a:normAutofit/>
          </a:bodyPr>
          <a:lstStyle/>
          <a:p>
            <a:r>
              <a:rPr lang="en-US" sz="6000" dirty="0"/>
              <a:t>Welcome and Intro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D2F034-1AA1-45F2-AACA-3ABBD5117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7497" y="2565869"/>
            <a:ext cx="6477000" cy="4039950"/>
          </a:xfrm>
        </p:spPr>
        <p:txBody>
          <a:bodyPr>
            <a:noAutofit/>
          </a:bodyPr>
          <a:lstStyle/>
          <a:p>
            <a:pPr algn="ctr">
              <a:spcBef>
                <a:spcPts val="1800"/>
              </a:spcBef>
            </a:pPr>
            <a:r>
              <a:rPr lang="en-US" sz="3200" noProof="1"/>
              <a:t>Thank you for attending </a:t>
            </a:r>
          </a:p>
          <a:p>
            <a:pPr algn="ctr">
              <a:spcBef>
                <a:spcPts val="1800"/>
              </a:spcBef>
            </a:pPr>
            <a:r>
              <a:rPr lang="en-US" sz="3200" noProof="1"/>
              <a:t>Format and Housekeeping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53B5B-17BE-4FD5-A01D-77FAC793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9A4-7C00-41BB-B303-4E91C20728DD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84B106-96F3-ED4B-B048-C2962F445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7133" y="27126"/>
            <a:ext cx="2548805" cy="254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54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88425-2F50-4608-A74C-052CD9F6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66214"/>
            <a:ext cx="6477000" cy="1325563"/>
          </a:xfrm>
        </p:spPr>
        <p:txBody>
          <a:bodyPr>
            <a:normAutofit/>
          </a:bodyPr>
          <a:lstStyle/>
          <a:p>
            <a:r>
              <a:rPr lang="en-US" sz="6000" dirty="0"/>
              <a:t>Return to Play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D2F034-1AA1-45F2-AACA-3ABBD5117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859113"/>
            <a:ext cx="9094233" cy="4351338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</a:pPr>
            <a:r>
              <a:rPr lang="en-US" sz="2600" noProof="1"/>
              <a:t>COVID-19 Task Force of leading medical, legal, insurance and facility management has guided our policy.  </a:t>
            </a:r>
          </a:p>
          <a:p>
            <a:pPr algn="just">
              <a:spcBef>
                <a:spcPts val="1800"/>
              </a:spcBef>
            </a:pPr>
            <a:r>
              <a:rPr lang="en-US" sz="2600" noProof="1"/>
              <a:t>Currently restricted by legislation requiring indoor sports to maintain physical distancing of 2m. </a:t>
            </a:r>
          </a:p>
          <a:p>
            <a:pPr lvl="1" algn="just">
              <a:spcBef>
                <a:spcPts val="1800"/>
              </a:spcBef>
            </a:pPr>
            <a:r>
              <a:rPr lang="en-US" sz="2600" noProof="1"/>
              <a:t>SO recommends modified practice in pods of 6</a:t>
            </a:r>
          </a:p>
          <a:p>
            <a:pPr algn="just">
              <a:spcBef>
                <a:spcPts val="1800"/>
              </a:spcBef>
            </a:pPr>
            <a:r>
              <a:rPr lang="en-US" sz="2600" noProof="1"/>
              <a:t>Squash Ontario and 56 PSO’s are actively lobbying the government</a:t>
            </a:r>
          </a:p>
          <a:p>
            <a:pPr lvl="1" algn="just">
              <a:spcBef>
                <a:spcPts val="1800"/>
              </a:spcBef>
            </a:pPr>
            <a:r>
              <a:rPr lang="en-US" sz="2600" noProof="1"/>
              <a:t>Appeal to be adjucticated by the end of the week </a:t>
            </a:r>
          </a:p>
          <a:p>
            <a:pPr lvl="1" algn="just">
              <a:spcBef>
                <a:spcPts val="1800"/>
              </a:spcBef>
            </a:pPr>
            <a:r>
              <a:rPr lang="en-US" sz="2600" noProof="1"/>
              <a:t>Sports and rec are critical to mental and physical health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53B5B-17BE-4FD5-A01D-77FAC793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9A4-7C00-41BB-B303-4E91C20728D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84B106-96F3-ED4B-B048-C2962F445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7133" y="136525"/>
            <a:ext cx="2548805" cy="254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982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88425-2F50-4608-A74C-052CD9F6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66214"/>
            <a:ext cx="64770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Return to Play cont.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D2F034-1AA1-45F2-AACA-3ABBD5117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062" y="2079192"/>
            <a:ext cx="9094233" cy="4351338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</a:pPr>
            <a:r>
              <a:rPr lang="en-US" noProof="1">
                <a:solidFill>
                  <a:schemeClr val="bg2">
                    <a:lumMod val="25000"/>
                  </a:schemeClr>
                </a:solidFill>
              </a:rPr>
              <a:t>Regular play in pods (training nodes) of 10 by September </a:t>
            </a:r>
          </a:p>
          <a:p>
            <a:pPr lvl="1" algn="just">
              <a:spcBef>
                <a:spcPts val="1800"/>
              </a:spcBef>
            </a:pPr>
            <a:r>
              <a:rPr lang="en-US" noProof="1">
                <a:solidFill>
                  <a:schemeClr val="bg2">
                    <a:lumMod val="25000"/>
                  </a:schemeClr>
                </a:solidFill>
              </a:rPr>
              <a:t>Intra-club play throughout the fall and league/tournament play by January 2021 </a:t>
            </a:r>
          </a:p>
          <a:p>
            <a:pPr algn="just">
              <a:spcBef>
                <a:spcPts val="1800"/>
              </a:spcBef>
            </a:pPr>
            <a:r>
              <a:rPr lang="en-US" noProof="1">
                <a:solidFill>
                  <a:schemeClr val="bg2">
                    <a:lumMod val="25000"/>
                  </a:schemeClr>
                </a:solidFill>
              </a:rPr>
              <a:t>Task Force working on HP controlled junior tournaments in the fall with limited draws, testing, no spectators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53B5B-17BE-4FD5-A01D-77FAC793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9A4-7C00-41BB-B303-4E91C20728D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84B106-96F3-ED4B-B048-C2962F445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7133" y="136525"/>
            <a:ext cx="2548805" cy="254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4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88425-2F50-4608-A74C-052CD9F6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899" y="366214"/>
            <a:ext cx="8957395" cy="1325563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Club Support and Membership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D2F034-1AA1-45F2-AACA-3ABBD5117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061" y="1848394"/>
            <a:ext cx="9094233" cy="4351338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</a:pPr>
            <a:r>
              <a:rPr lang="en-US" b="1" noProof="1">
                <a:solidFill>
                  <a:schemeClr val="bg2">
                    <a:lumMod val="25000"/>
                  </a:schemeClr>
                </a:solidFill>
              </a:rPr>
              <a:t>Goal: Advocate for our sport and support our clubs</a:t>
            </a:r>
          </a:p>
          <a:p>
            <a:pPr algn="just">
              <a:spcBef>
                <a:spcPts val="1800"/>
              </a:spcBef>
            </a:pPr>
            <a:r>
              <a:rPr lang="en-US" noProof="1">
                <a:solidFill>
                  <a:schemeClr val="bg2">
                    <a:lumMod val="25000"/>
                  </a:schemeClr>
                </a:solidFill>
              </a:rPr>
              <a:t>Approach has been individualized due to geographical demographic, type of facility and situational uncertainty</a:t>
            </a:r>
          </a:p>
          <a:p>
            <a:pPr algn="just">
              <a:spcBef>
                <a:spcPts val="1800"/>
              </a:spcBef>
            </a:pPr>
            <a:r>
              <a:rPr lang="en-US" noProof="1">
                <a:solidFill>
                  <a:schemeClr val="bg2">
                    <a:lumMod val="25000"/>
                  </a:schemeClr>
                </a:solidFill>
              </a:rPr>
              <a:t>Resources and best practices can be found on our </a:t>
            </a:r>
            <a:r>
              <a:rPr lang="en-US" b="1" noProof="1">
                <a:solidFill>
                  <a:schemeClr val="bg2">
                    <a:lumMod val="25000"/>
                  </a:schemeClr>
                </a:solidFill>
              </a:rPr>
              <a:t>website </a:t>
            </a:r>
          </a:p>
          <a:p>
            <a:pPr lvl="1" algn="just">
              <a:spcBef>
                <a:spcPts val="1800"/>
              </a:spcBef>
            </a:pPr>
            <a:r>
              <a:rPr lang="en-US" noProof="1">
                <a:solidFill>
                  <a:schemeClr val="bg2">
                    <a:lumMod val="25000"/>
                  </a:schemeClr>
                </a:solidFill>
              </a:rPr>
              <a:t>Each facility has a personal liaison </a:t>
            </a:r>
          </a:p>
          <a:p>
            <a:pPr algn="just">
              <a:spcBef>
                <a:spcPts val="1800"/>
              </a:spcBef>
            </a:pPr>
            <a:r>
              <a:rPr lang="en-US" noProof="1">
                <a:solidFill>
                  <a:schemeClr val="bg2">
                    <a:lumMod val="25000"/>
                  </a:schemeClr>
                </a:solidFill>
              </a:rPr>
              <a:t>Membership dues will be prorated for down time and credited to 2020-21 season </a:t>
            </a:r>
          </a:p>
          <a:p>
            <a:pPr lvl="1" algn="just">
              <a:spcBef>
                <a:spcPts val="1800"/>
              </a:spcBef>
            </a:pPr>
            <a:r>
              <a:rPr lang="en-US" noProof="1">
                <a:solidFill>
                  <a:schemeClr val="bg2">
                    <a:lumMod val="25000"/>
                  </a:schemeClr>
                </a:solidFill>
              </a:rPr>
              <a:t>A full review will be done in coming months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53B5B-17BE-4FD5-A01D-77FAC793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9A4-7C00-41BB-B303-4E91C20728D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84B106-96F3-ED4B-B048-C2962F445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7133" y="136525"/>
            <a:ext cx="2548805" cy="254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568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88425-2F50-4608-A74C-052CD9F6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899" y="366214"/>
            <a:ext cx="8957395" cy="1325563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Club Support and Membership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D2F034-1AA1-45F2-AACA-3ABBD5117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062" y="2187574"/>
            <a:ext cx="9094233" cy="2094494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</a:pPr>
            <a:r>
              <a:rPr lang="en-US" noProof="1">
                <a:solidFill>
                  <a:schemeClr val="bg2">
                    <a:lumMod val="25000"/>
                  </a:schemeClr>
                </a:solidFill>
              </a:rPr>
              <a:t>Funding, grant, and capital improvement opportunities are coming online and may be available </a:t>
            </a:r>
          </a:p>
          <a:p>
            <a:pPr algn="just">
              <a:spcBef>
                <a:spcPts val="1800"/>
              </a:spcBef>
            </a:pPr>
            <a:r>
              <a:rPr lang="en-US" noProof="1">
                <a:solidFill>
                  <a:schemeClr val="bg2">
                    <a:lumMod val="25000"/>
                  </a:schemeClr>
                </a:solidFill>
              </a:rPr>
              <a:t>Leagues are critical drivers of our sport and will be supported in a similar fashion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53B5B-17BE-4FD5-A01D-77FAC793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B9A4-7C00-41BB-B303-4E91C20728D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84B106-96F3-ED4B-B048-C2962F445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7133" y="136525"/>
            <a:ext cx="2548805" cy="254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594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88425-2F50-4608-A74C-052CD9F6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/>
              <a:t>Census Overview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D2F034-1AA1-45F2-AACA-3ABBD5117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600" noProof="1"/>
              <a:t>SO conducted a census over the summer of 1000 players across the province </a:t>
            </a:r>
          </a:p>
          <a:p>
            <a:pPr>
              <a:spcBef>
                <a:spcPts val="1800"/>
              </a:spcBef>
            </a:pPr>
            <a:r>
              <a:rPr lang="en-US" sz="2600" noProof="1"/>
              <a:t>We are in the process of compiling </a:t>
            </a:r>
          </a:p>
          <a:p>
            <a:pPr lvl="1">
              <a:spcBef>
                <a:spcPts val="1800"/>
              </a:spcBef>
            </a:pPr>
            <a:r>
              <a:rPr lang="en-US" sz="2600" noProof="1"/>
              <a:t>Thus far our hypothesis’ have been largely realized </a:t>
            </a:r>
          </a:p>
          <a:p>
            <a:pPr>
              <a:spcBef>
                <a:spcPts val="1800"/>
              </a:spcBef>
            </a:pPr>
            <a:r>
              <a:rPr lang="en-US" sz="2600" noProof="1"/>
              <a:t>Squash has a desirable demographic that are highly educated, loyal, and supportive oof their clubs/sport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84B106-96F3-ED4B-B048-C2962F445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4101" y="1170617"/>
            <a:ext cx="3780785" cy="3780785"/>
          </a:xfrm>
          <a:prstGeom prst="rect">
            <a:avLst/>
          </a:prstGeom>
          <a:noFill/>
        </p:spPr>
      </p:pic>
      <p:sp>
        <p:nvSpPr>
          <p:cNvPr id="5" name="Slide Number Placeholder 4" hidden="1">
            <a:extLst>
              <a:ext uri="{FF2B5EF4-FFF2-40B4-BE49-F238E27FC236}">
                <a16:creationId xmlns:a16="http://schemas.microsoft.com/office/drawing/2014/main" id="{E7853B5B-17BE-4FD5-A01D-77FAC793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1C0DB9A4-7C00-41BB-B303-4E91C20728DD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88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88425-2F50-4608-A74C-052CD9F6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/>
              <a:t>Census Overview cont.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D2F034-1AA1-45F2-AACA-3ABBD5117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</a:pPr>
            <a:r>
              <a:rPr lang="en-US" sz="2400" b="1" noProof="1"/>
              <a:t>Key findings: </a:t>
            </a:r>
          </a:p>
          <a:p>
            <a:pPr lvl="1">
              <a:spcBef>
                <a:spcPts val="1800"/>
              </a:spcBef>
            </a:pPr>
            <a:r>
              <a:rPr lang="en-US" noProof="1"/>
              <a:t>High annual incomes </a:t>
            </a:r>
          </a:p>
          <a:p>
            <a:pPr lvl="1">
              <a:spcBef>
                <a:spcPts val="1800"/>
              </a:spcBef>
            </a:pPr>
            <a:r>
              <a:rPr lang="en-US" noProof="1"/>
              <a:t>Retain their memberships for a minimum of 7 years</a:t>
            </a:r>
          </a:p>
          <a:p>
            <a:pPr lvl="1">
              <a:spcBef>
                <a:spcPts val="1800"/>
              </a:spcBef>
            </a:pPr>
            <a:r>
              <a:rPr lang="en-US" noProof="1"/>
              <a:t>Participate in programming at high rates </a:t>
            </a:r>
          </a:p>
          <a:p>
            <a:pPr lvl="1">
              <a:spcBef>
                <a:spcPts val="1800"/>
              </a:spcBef>
            </a:pPr>
            <a:r>
              <a:rPr lang="en-US" noProof="1"/>
              <a:t>Spend. Money elsewhere in their facilities </a:t>
            </a:r>
          </a:p>
          <a:p>
            <a:pPr>
              <a:spcBef>
                <a:spcPts val="1800"/>
              </a:spcBef>
            </a:pPr>
            <a:r>
              <a:rPr lang="en-US" sz="2400" b="1" noProof="1"/>
              <a:t>Goal: </a:t>
            </a:r>
            <a:r>
              <a:rPr lang="en-US" sz="2400" noProof="1"/>
              <a:t>use this information to better show monetization of squash sections to existing and new clubs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84B106-96F3-ED4B-B048-C2962F445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7036" y="927939"/>
            <a:ext cx="3753183" cy="3753183"/>
          </a:xfrm>
          <a:prstGeom prst="rect">
            <a:avLst/>
          </a:prstGeom>
          <a:noFill/>
        </p:spPr>
      </p:pic>
      <p:sp>
        <p:nvSpPr>
          <p:cNvPr id="5" name="Slide Number Placeholder 4" hidden="1">
            <a:extLst>
              <a:ext uri="{FF2B5EF4-FFF2-40B4-BE49-F238E27FC236}">
                <a16:creationId xmlns:a16="http://schemas.microsoft.com/office/drawing/2014/main" id="{E7853B5B-17BE-4FD5-A01D-77FAC793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1C0DB9A4-7C00-41BB-B303-4E91C20728DD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40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88425-2F50-4608-A74C-052CD9F6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Mid and Long-Term Strategy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D2F034-1AA1-45F2-AACA-3ABBD5117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7542"/>
            <a:ext cx="8040329" cy="3650746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noProof="1"/>
              <a:t>Lots of momentum in previous 5 years with large participation, membership and revenue growth</a:t>
            </a:r>
          </a:p>
          <a:p>
            <a:pPr>
              <a:spcBef>
                <a:spcPts val="1800"/>
              </a:spcBef>
            </a:pPr>
            <a:r>
              <a:rPr lang="en-US" sz="2400" noProof="1"/>
              <a:t>Key demographics have been junior, high school, university, and women’s squash </a:t>
            </a:r>
          </a:p>
          <a:p>
            <a:pPr>
              <a:spcBef>
                <a:spcPts val="1800"/>
              </a:spcBef>
            </a:pPr>
            <a:r>
              <a:rPr lang="en-US" sz="2400" noProof="1"/>
              <a:t>We are still in a phase of club contractions for a variety of reasons </a:t>
            </a:r>
          </a:p>
          <a:p>
            <a:pPr lvl="1">
              <a:spcBef>
                <a:spcPts val="1800"/>
              </a:spcBef>
            </a:pPr>
            <a:r>
              <a:rPr lang="en-US" sz="2000" noProof="1"/>
              <a:t>However, we feel clubs that invest in their programs will be rewarded as supply/demand curve shifts in their favour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84B106-96F3-ED4B-B048-C2962F445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2242" y="284870"/>
            <a:ext cx="2313363" cy="2313363"/>
          </a:xfrm>
          <a:prstGeom prst="rect">
            <a:avLst/>
          </a:prstGeom>
          <a:noFill/>
        </p:spPr>
      </p:pic>
      <p:sp>
        <p:nvSpPr>
          <p:cNvPr id="5" name="Slide Number Placeholder 4" hidden="1">
            <a:extLst>
              <a:ext uri="{FF2B5EF4-FFF2-40B4-BE49-F238E27FC236}">
                <a16:creationId xmlns:a16="http://schemas.microsoft.com/office/drawing/2014/main" id="{E7853B5B-17BE-4FD5-A01D-77FAC793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1C0DB9A4-7C00-41BB-B303-4E91C20728DD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4549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25_T_PGO_Abstract-Modern-16x9.pptx" id="{75F7BB82-2C03-491F-B3BA-1EFD465DD5D2}" vid="{4198F4CF-0DBA-454F-865D-F2E2A5BB69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656</Words>
  <Application>Microsoft Macintosh PowerPoint</Application>
  <PresentationFormat>Widescreen</PresentationFormat>
  <Paragraphs>80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Open Sans</vt:lpstr>
      <vt:lpstr>Custom Design</vt:lpstr>
      <vt:lpstr>Squash Ontario  2020 AGM Meeting  </vt:lpstr>
      <vt:lpstr>Welcome and Intro</vt:lpstr>
      <vt:lpstr>Return to Play</vt:lpstr>
      <vt:lpstr>Return to Play cont.</vt:lpstr>
      <vt:lpstr>Club Support and Membership</vt:lpstr>
      <vt:lpstr>Club Support and Membership</vt:lpstr>
      <vt:lpstr>Census Overview</vt:lpstr>
      <vt:lpstr>Census Overview cont.</vt:lpstr>
      <vt:lpstr>Mid and Long-Term Strategy </vt:lpstr>
      <vt:lpstr>Mid and Long-Term Strategy 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Squash Ontario  2020 AGM Meeting  </dc:title>
  <dc:creator>Firdaus Shallo</dc:creator>
  <cp:lastModifiedBy>Firdaus Shallo</cp:lastModifiedBy>
  <cp:revision>2</cp:revision>
  <dcterms:created xsi:type="dcterms:W3CDTF">2020-08-19T15:10:39Z</dcterms:created>
  <dcterms:modified xsi:type="dcterms:W3CDTF">2020-08-19T16:30:55Z</dcterms:modified>
</cp:coreProperties>
</file>