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6" r:id="rId3"/>
    <p:sldId id="267" r:id="rId4"/>
    <p:sldId id="275" r:id="rId5"/>
    <p:sldId id="273" r:id="rId6"/>
    <p:sldId id="258" r:id="rId7"/>
    <p:sldId id="272" r:id="rId8"/>
    <p:sldId id="277"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518737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388834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511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146510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43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234810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181790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127493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2939416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A2D597-5F80-41AF-A6BD-38DDD0880D00}"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24015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2D597-5F80-41AF-A6BD-38DDD0880D00}"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317556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2D597-5F80-41AF-A6BD-38DDD0880D00}" type="datetimeFigureOut">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153129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2D597-5F80-41AF-A6BD-38DDD0880D00}" type="datetimeFigureOut">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343013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2D597-5F80-41AF-A6BD-38DDD0880D00}" type="datetimeFigureOut">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242750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A2D597-5F80-41AF-A6BD-38DDD0880D00}"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1759320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A2D597-5F80-41AF-A6BD-38DDD0880D00}"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30184-A7F4-4DAD-AAC7-694B03E0E780}" type="slidenum">
              <a:rPr lang="en-US" smtClean="0"/>
              <a:t>‹#›</a:t>
            </a:fld>
            <a:endParaRPr lang="en-US"/>
          </a:p>
        </p:txBody>
      </p:sp>
    </p:spTree>
    <p:extLst>
      <p:ext uri="{BB962C8B-B14F-4D97-AF65-F5344CB8AC3E}">
        <p14:creationId xmlns:p14="http://schemas.microsoft.com/office/powerpoint/2010/main" val="175264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A2D597-5F80-41AF-A6BD-38DDD0880D00}" type="datetimeFigureOut">
              <a:rPr lang="en-US" smtClean="0"/>
              <a:t>8/19/2020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B30184-A7F4-4DAD-AAC7-694B03E0E780}" type="slidenum">
              <a:rPr lang="en-US" smtClean="0"/>
              <a:t>‹#›</a:t>
            </a:fld>
            <a:endParaRPr lang="en-US"/>
          </a:p>
        </p:txBody>
      </p:sp>
    </p:spTree>
    <p:extLst>
      <p:ext uri="{BB962C8B-B14F-4D97-AF65-F5344CB8AC3E}">
        <p14:creationId xmlns:p14="http://schemas.microsoft.com/office/powerpoint/2010/main" val="3879033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bell@cibi.ca"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image" Target="../media/image2.jpg"/><Relationship Id="rId2" Type="http://schemas.openxmlformats.org/officeDocument/2006/relationships/hyperlink" Target="mailto:sbell@cibi.ca" TargetMode="External"/><Relationship Id="rId1" Type="http://schemas.openxmlformats.org/officeDocument/2006/relationships/slideLayout" Target="../slideLayouts/slideLayout3.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B466-FF35-4DCF-907C-3CBE3FC0BE8E}"/>
              </a:ext>
            </a:extLst>
          </p:cNvPr>
          <p:cNvSpPr>
            <a:spLocks noGrp="1"/>
          </p:cNvSpPr>
          <p:nvPr>
            <p:ph type="title"/>
          </p:nvPr>
        </p:nvSpPr>
        <p:spPr>
          <a:xfrm>
            <a:off x="677334" y="783335"/>
            <a:ext cx="8596668" cy="1320800"/>
          </a:xfrm>
        </p:spPr>
        <p:txBody>
          <a:bodyPr>
            <a:normAutofit/>
          </a:bodyPr>
          <a:lstStyle/>
          <a:p>
            <a:pPr algn="ctr"/>
            <a:r>
              <a:rPr lang="en-US" sz="4000" dirty="0"/>
              <a:t>Insurance and Covid-19</a:t>
            </a:r>
          </a:p>
        </p:txBody>
      </p:sp>
      <p:pic>
        <p:nvPicPr>
          <p:cNvPr id="8" name="Content Placeholder 7" descr="A drawing of a face&#10;&#10;Description automatically generated">
            <a:extLst>
              <a:ext uri="{FF2B5EF4-FFF2-40B4-BE49-F238E27FC236}">
                <a16:creationId xmlns:a16="http://schemas.microsoft.com/office/drawing/2014/main" id="{86DE031F-0F79-4724-87C4-C50226AF1C2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681057" y="4777818"/>
            <a:ext cx="5134782" cy="1459700"/>
          </a:xfrm>
        </p:spPr>
      </p:pic>
      <p:sp>
        <p:nvSpPr>
          <p:cNvPr id="9" name="TextBox 8">
            <a:extLst>
              <a:ext uri="{FF2B5EF4-FFF2-40B4-BE49-F238E27FC236}">
                <a16:creationId xmlns:a16="http://schemas.microsoft.com/office/drawing/2014/main" id="{6A8FC45B-0E39-49C4-B085-F6430F0733EB}"/>
              </a:ext>
            </a:extLst>
          </p:cNvPr>
          <p:cNvSpPr txBox="1"/>
          <p:nvPr/>
        </p:nvSpPr>
        <p:spPr>
          <a:xfrm>
            <a:off x="1938618" y="2373696"/>
            <a:ext cx="6074099" cy="1631216"/>
          </a:xfrm>
          <a:prstGeom prst="rect">
            <a:avLst/>
          </a:prstGeom>
          <a:noFill/>
        </p:spPr>
        <p:txBody>
          <a:bodyPr wrap="none" rtlCol="0">
            <a:spAutoFit/>
          </a:bodyPr>
          <a:lstStyle/>
          <a:p>
            <a:r>
              <a:rPr lang="en-US" dirty="0"/>
              <a:t>Presented by: </a:t>
            </a:r>
            <a:r>
              <a:rPr lang="en-US" sz="2800" dirty="0"/>
              <a:t>Sean P. Bell  </a:t>
            </a:r>
            <a:r>
              <a:rPr lang="en-US" sz="2400" dirty="0"/>
              <a:t>RIB</a:t>
            </a:r>
          </a:p>
          <a:p>
            <a:r>
              <a:rPr lang="en-US" dirty="0"/>
              <a:t>                      </a:t>
            </a:r>
            <a:r>
              <a:rPr lang="en-US" sz="2400" dirty="0"/>
              <a:t>VICE PRESIDENT</a:t>
            </a:r>
          </a:p>
          <a:p>
            <a:r>
              <a:rPr lang="en-US" sz="2400" dirty="0"/>
              <a:t>			 Canadian Insurance Brokers Inc.</a:t>
            </a:r>
          </a:p>
          <a:p>
            <a:r>
              <a:rPr lang="en-US" sz="2400" dirty="0"/>
              <a:t>			 </a:t>
            </a:r>
            <a:r>
              <a:rPr lang="en-US" sz="2400" dirty="0">
                <a:hlinkClick r:id="rId3"/>
              </a:rPr>
              <a:t>sbell@cibi.ca</a:t>
            </a:r>
            <a:r>
              <a:rPr lang="en-US" sz="2400" dirty="0"/>
              <a:t>  416.486.0951 </a:t>
            </a:r>
          </a:p>
        </p:txBody>
      </p:sp>
    </p:spTree>
    <p:extLst>
      <p:ext uri="{BB962C8B-B14F-4D97-AF65-F5344CB8AC3E}">
        <p14:creationId xmlns:p14="http://schemas.microsoft.com/office/powerpoint/2010/main" val="255348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3">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F0AD2196-2E0A-4FF6-91DA-A72888741364}"/>
              </a:ext>
            </a:extLst>
          </p:cNvPr>
          <p:cNvSpPr>
            <a:spLocks noGrp="1"/>
          </p:cNvSpPr>
          <p:nvPr>
            <p:ph type="title"/>
          </p:nvPr>
        </p:nvSpPr>
        <p:spPr>
          <a:xfrm>
            <a:off x="1333502" y="609600"/>
            <a:ext cx="8596668" cy="1320800"/>
          </a:xfrm>
        </p:spPr>
        <p:txBody>
          <a:bodyPr>
            <a:normAutofit/>
          </a:bodyPr>
          <a:lstStyle/>
          <a:p>
            <a:r>
              <a:rPr lang="en-US" dirty="0"/>
              <a:t>Agenda For Today</a:t>
            </a:r>
          </a:p>
        </p:txBody>
      </p:sp>
      <p:sp>
        <p:nvSpPr>
          <p:cNvPr id="23" name="Isosceles Triangle 15">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Content Placeholder 8">
            <a:extLst>
              <a:ext uri="{FF2B5EF4-FFF2-40B4-BE49-F238E27FC236}">
                <a16:creationId xmlns:a16="http://schemas.microsoft.com/office/drawing/2014/main" id="{145857CE-CE58-4CF8-A358-5392292BE829}"/>
              </a:ext>
            </a:extLst>
          </p:cNvPr>
          <p:cNvSpPr>
            <a:spLocks noGrp="1"/>
          </p:cNvSpPr>
          <p:nvPr>
            <p:ph idx="1"/>
          </p:nvPr>
        </p:nvSpPr>
        <p:spPr>
          <a:xfrm>
            <a:off x="1333502" y="1842660"/>
            <a:ext cx="10001248" cy="3880773"/>
          </a:xfrm>
        </p:spPr>
        <p:txBody>
          <a:bodyPr>
            <a:normAutofit/>
          </a:bodyPr>
          <a:lstStyle/>
          <a:p>
            <a:r>
              <a:rPr lang="en-US" sz="2000" dirty="0"/>
              <a:t>What is insurance</a:t>
            </a:r>
          </a:p>
          <a:p>
            <a:r>
              <a:rPr lang="en-US" sz="2000" dirty="0"/>
              <a:t>Policy limitations and communicable disease exclusions</a:t>
            </a:r>
          </a:p>
          <a:p>
            <a:r>
              <a:rPr lang="en-US" sz="2000" dirty="0"/>
              <a:t>Claims examples and scenarios</a:t>
            </a:r>
          </a:p>
          <a:p>
            <a:r>
              <a:rPr lang="en-US" sz="2000" dirty="0"/>
              <a:t>Risk Management, protocols and waivers</a:t>
            </a:r>
          </a:p>
          <a:p>
            <a:r>
              <a:rPr lang="en-US" sz="2000" dirty="0"/>
              <a:t>Q &amp; A session</a:t>
            </a:r>
          </a:p>
          <a:p>
            <a:endParaRPr lang="en-US" dirty="0"/>
          </a:p>
        </p:txBody>
      </p:sp>
      <p:sp>
        <p:nvSpPr>
          <p:cNvPr id="24" name="Isosceles Triangle 17">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nvGrpSpPr>
          <p:cNvPr id="17" name="Group 16">
            <a:extLst>
              <a:ext uri="{FF2B5EF4-FFF2-40B4-BE49-F238E27FC236}">
                <a16:creationId xmlns:a16="http://schemas.microsoft.com/office/drawing/2014/main" id="{9828E609-FFD0-4BA1-8C87-E44B65C10F44}"/>
              </a:ext>
            </a:extLst>
          </p:cNvPr>
          <p:cNvGrpSpPr/>
          <p:nvPr/>
        </p:nvGrpSpPr>
        <p:grpSpPr>
          <a:xfrm>
            <a:off x="1349407" y="5850384"/>
            <a:ext cx="3913132" cy="1007616"/>
            <a:chOff x="0" y="-11031"/>
            <a:chExt cx="4689081" cy="1271081"/>
          </a:xfrm>
        </p:grpSpPr>
        <p:pic>
          <p:nvPicPr>
            <p:cNvPr id="19" name="Content Placeholder 5" descr="A picture containing drawing&#10;&#10;Description automatically generated">
              <a:extLst>
                <a:ext uri="{FF2B5EF4-FFF2-40B4-BE49-F238E27FC236}">
                  <a16:creationId xmlns:a16="http://schemas.microsoft.com/office/drawing/2014/main" id="{867AF2CA-411D-40F9-8397-C6E18C0774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31"/>
              <a:ext cx="2123187" cy="1271081"/>
            </a:xfrm>
            <a:prstGeom prst="rect">
              <a:avLst/>
            </a:prstGeom>
          </p:spPr>
        </p:pic>
        <p:pic>
          <p:nvPicPr>
            <p:cNvPr id="21" name="Content Placeholder 7" descr="A drawing of a face&#10;&#10;Description automatically generated">
              <a:extLst>
                <a:ext uri="{FF2B5EF4-FFF2-40B4-BE49-F238E27FC236}">
                  <a16:creationId xmlns:a16="http://schemas.microsoft.com/office/drawing/2014/main" id="{3F4D7623-06B2-49E3-A410-2D4B8B6ECB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187" y="259797"/>
              <a:ext cx="2565894" cy="729424"/>
            </a:xfrm>
            <a:prstGeom prst="rect">
              <a:avLst/>
            </a:prstGeom>
          </p:spPr>
        </p:pic>
      </p:grpSp>
      <p:pic>
        <p:nvPicPr>
          <p:cNvPr id="10" name="Picture 2">
            <a:extLst>
              <a:ext uri="{FF2B5EF4-FFF2-40B4-BE49-F238E27FC236}">
                <a16:creationId xmlns:a16="http://schemas.microsoft.com/office/drawing/2014/main" id="{E6D8D17F-E004-4DF7-A25B-E7A80D9928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8384" y="5938124"/>
            <a:ext cx="1842865" cy="936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09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063A1-AD4C-48B9-B6B7-B22B055393A4}"/>
              </a:ext>
            </a:extLst>
          </p:cNvPr>
          <p:cNvSpPr>
            <a:spLocks noGrp="1"/>
          </p:cNvSpPr>
          <p:nvPr>
            <p:ph type="title"/>
          </p:nvPr>
        </p:nvSpPr>
        <p:spPr/>
        <p:txBody>
          <a:bodyPr/>
          <a:lstStyle/>
          <a:p>
            <a:r>
              <a:rPr lang="en-US" dirty="0"/>
              <a:t>Insurance 101</a:t>
            </a:r>
          </a:p>
        </p:txBody>
      </p:sp>
      <p:sp>
        <p:nvSpPr>
          <p:cNvPr id="4" name="Content Placeholder 3">
            <a:extLst>
              <a:ext uri="{FF2B5EF4-FFF2-40B4-BE49-F238E27FC236}">
                <a16:creationId xmlns:a16="http://schemas.microsoft.com/office/drawing/2014/main" id="{783B934B-9AD5-45B5-A987-DE06CACC107F}"/>
              </a:ext>
            </a:extLst>
          </p:cNvPr>
          <p:cNvSpPr>
            <a:spLocks noGrp="1"/>
          </p:cNvSpPr>
          <p:nvPr>
            <p:ph idx="1"/>
          </p:nvPr>
        </p:nvSpPr>
        <p:spPr>
          <a:xfrm>
            <a:off x="677334" y="1488613"/>
            <a:ext cx="8596668" cy="4345353"/>
          </a:xfrm>
        </p:spPr>
        <p:txBody>
          <a:bodyPr>
            <a:normAutofit fontScale="47500" lnSpcReduction="20000"/>
          </a:bodyPr>
          <a:lstStyle/>
          <a:p>
            <a:r>
              <a:rPr lang="en-US" sz="2800" dirty="0"/>
              <a:t>What is insurance?</a:t>
            </a:r>
          </a:p>
          <a:p>
            <a:pPr lvl="2"/>
            <a:r>
              <a:rPr lang="en-US" sz="1800" dirty="0"/>
              <a:t>Insurance is the best way to transfer risk and an essential aspect of risk management</a:t>
            </a:r>
          </a:p>
          <a:p>
            <a:r>
              <a:rPr lang="en-US" sz="2800" dirty="0"/>
              <a:t>Why buy insurance?</a:t>
            </a:r>
          </a:p>
          <a:p>
            <a:pPr lvl="2"/>
            <a:r>
              <a:rPr lang="en-US" sz="2500" dirty="0"/>
              <a:t>To transfer risks you carry to an insurance company to avoid financial loss</a:t>
            </a:r>
          </a:p>
          <a:p>
            <a:r>
              <a:rPr lang="en-US" sz="2800" dirty="0"/>
              <a:t>Elements of an insurance policy</a:t>
            </a:r>
          </a:p>
          <a:p>
            <a:pPr lvl="2"/>
            <a:r>
              <a:rPr lang="en-US" sz="2500" dirty="0"/>
              <a:t>Two sections: Property and Casualty</a:t>
            </a:r>
          </a:p>
          <a:p>
            <a:r>
              <a:rPr lang="en-US" sz="2800" dirty="0"/>
              <a:t>General liability insuring clause?</a:t>
            </a:r>
          </a:p>
          <a:p>
            <a:pPr lvl="1"/>
            <a:r>
              <a:rPr lang="en-US" sz="2500" dirty="0"/>
              <a:t>a. We will pay those sums that the insured becomes legally obligated to pay as "compensatory damages" because of "bodily injury“ or "property damage" to which this insurance applies. We will have the right and duty to defend the insured against any "action“ seeking those "compensatory damages". However, we will have no duty to defend the insured against any "action" seeking "compensatory damages" for "bodily injury" or "property damage" to which this insurance does not apply. We may, at our discretion, investigate any "occurrence" and settle any claim or "action" that may result. But:</a:t>
            </a:r>
          </a:p>
          <a:p>
            <a:pPr lvl="2"/>
            <a:r>
              <a:rPr lang="en-US" sz="2500" dirty="0"/>
              <a:t>(1) The amount we will pay for "compensatory damages" is limited as described in Section III – Limits Of Insurance; and</a:t>
            </a:r>
          </a:p>
          <a:p>
            <a:pPr lvl="2"/>
            <a:r>
              <a:rPr lang="en-US" sz="2500" dirty="0"/>
              <a:t>(2) Our right and duty to defend end when we have used up the applicable limit of insurance in the payment of judgments or settlements under Coverages A, B or medical expenses under Coverage C.</a:t>
            </a:r>
          </a:p>
          <a:p>
            <a:r>
              <a:rPr lang="en-US" sz="2800" dirty="0"/>
              <a:t>Bodily injury</a:t>
            </a:r>
          </a:p>
          <a:p>
            <a:pPr lvl="2"/>
            <a:r>
              <a:rPr lang="en-US" sz="2200" dirty="0"/>
              <a:t>Bodily injury is bodily injury, sickness or disease sustained by a person, including death resulting from any of these at any time</a:t>
            </a:r>
            <a:endParaRPr lang="en-US" sz="2500" dirty="0"/>
          </a:p>
          <a:p>
            <a:endParaRPr lang="en-US" dirty="0"/>
          </a:p>
        </p:txBody>
      </p:sp>
      <p:grpSp>
        <p:nvGrpSpPr>
          <p:cNvPr id="5" name="Group 4">
            <a:extLst>
              <a:ext uri="{FF2B5EF4-FFF2-40B4-BE49-F238E27FC236}">
                <a16:creationId xmlns:a16="http://schemas.microsoft.com/office/drawing/2014/main" id="{A266B3EB-2A93-450F-81F3-CF76B10C0E4D}"/>
              </a:ext>
            </a:extLst>
          </p:cNvPr>
          <p:cNvGrpSpPr/>
          <p:nvPr/>
        </p:nvGrpSpPr>
        <p:grpSpPr>
          <a:xfrm>
            <a:off x="1349407" y="5850384"/>
            <a:ext cx="3913132" cy="1007616"/>
            <a:chOff x="0" y="-11031"/>
            <a:chExt cx="4689081" cy="1271081"/>
          </a:xfrm>
        </p:grpSpPr>
        <p:pic>
          <p:nvPicPr>
            <p:cNvPr id="6" name="Content Placeholder 5" descr="A picture containing drawing&#10;&#10;Description automatically generated">
              <a:extLst>
                <a:ext uri="{FF2B5EF4-FFF2-40B4-BE49-F238E27FC236}">
                  <a16:creationId xmlns:a16="http://schemas.microsoft.com/office/drawing/2014/main" id="{93063D24-5F17-4DD4-AABE-0AAA21A41A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31"/>
              <a:ext cx="2123187" cy="1271081"/>
            </a:xfrm>
            <a:prstGeom prst="rect">
              <a:avLst/>
            </a:prstGeom>
          </p:spPr>
        </p:pic>
        <p:pic>
          <p:nvPicPr>
            <p:cNvPr id="7" name="Content Placeholder 7" descr="A drawing of a face&#10;&#10;Description automatically generated">
              <a:extLst>
                <a:ext uri="{FF2B5EF4-FFF2-40B4-BE49-F238E27FC236}">
                  <a16:creationId xmlns:a16="http://schemas.microsoft.com/office/drawing/2014/main" id="{23DA7463-063E-4AF2-A7A6-09ABF117A5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187" y="259797"/>
              <a:ext cx="2565894" cy="729424"/>
            </a:xfrm>
            <a:prstGeom prst="rect">
              <a:avLst/>
            </a:prstGeom>
          </p:spPr>
        </p:pic>
      </p:grpSp>
      <p:pic>
        <p:nvPicPr>
          <p:cNvPr id="1026" name="Picture 2">
            <a:extLst>
              <a:ext uri="{FF2B5EF4-FFF2-40B4-BE49-F238E27FC236}">
                <a16:creationId xmlns:a16="http://schemas.microsoft.com/office/drawing/2014/main" id="{3BC1056C-BF5B-4554-A6D6-383484FC35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8384" y="5938124"/>
            <a:ext cx="1842865" cy="936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44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6B2C-8463-429B-9062-DA2EC242CEC3}"/>
              </a:ext>
            </a:extLst>
          </p:cNvPr>
          <p:cNvSpPr>
            <a:spLocks noGrp="1"/>
          </p:cNvSpPr>
          <p:nvPr>
            <p:ph type="title"/>
          </p:nvPr>
        </p:nvSpPr>
        <p:spPr/>
        <p:txBody>
          <a:bodyPr/>
          <a:lstStyle/>
          <a:p>
            <a:r>
              <a:rPr lang="en-US" dirty="0"/>
              <a:t>Pre-</a:t>
            </a:r>
            <a:r>
              <a:rPr lang="en-US" dirty="0" err="1"/>
              <a:t>Covid</a:t>
            </a:r>
            <a:r>
              <a:rPr lang="en-US" dirty="0"/>
              <a:t> Insurance Policy Scenarios</a:t>
            </a:r>
          </a:p>
        </p:txBody>
      </p:sp>
      <p:sp>
        <p:nvSpPr>
          <p:cNvPr id="3" name="Content Placeholder 2">
            <a:extLst>
              <a:ext uri="{FF2B5EF4-FFF2-40B4-BE49-F238E27FC236}">
                <a16:creationId xmlns:a16="http://schemas.microsoft.com/office/drawing/2014/main" id="{CB99478A-69DC-4C79-BE4B-E6E9DEB853DF}"/>
              </a:ext>
            </a:extLst>
          </p:cNvPr>
          <p:cNvSpPr>
            <a:spLocks noGrp="1"/>
          </p:cNvSpPr>
          <p:nvPr>
            <p:ph idx="1"/>
          </p:nvPr>
        </p:nvSpPr>
        <p:spPr>
          <a:xfrm>
            <a:off x="952542" y="1610804"/>
            <a:ext cx="8596668" cy="3880773"/>
          </a:xfrm>
        </p:spPr>
        <p:txBody>
          <a:bodyPr>
            <a:normAutofit lnSpcReduction="10000"/>
          </a:bodyPr>
          <a:lstStyle/>
          <a:p>
            <a:r>
              <a:rPr lang="en-US" dirty="0"/>
              <a:t>Scenario 1:</a:t>
            </a:r>
          </a:p>
          <a:p>
            <a:pPr lvl="1"/>
            <a:r>
              <a:rPr lang="en-US" dirty="0"/>
              <a:t>A virus exclusion present, total </a:t>
            </a:r>
            <a:r>
              <a:rPr lang="en-US" dirty="0" err="1"/>
              <a:t>mould</a:t>
            </a:r>
            <a:r>
              <a:rPr lang="en-US" dirty="0"/>
              <a:t>, mildew, fungi,, and organic pathogen exclusion</a:t>
            </a:r>
          </a:p>
          <a:p>
            <a:pPr lvl="1"/>
            <a:r>
              <a:rPr lang="en-US" dirty="0"/>
              <a:t>Option to carve back coverage for </a:t>
            </a:r>
            <a:r>
              <a:rPr lang="en-US" dirty="0" err="1"/>
              <a:t>Covid</a:t>
            </a:r>
            <a:endParaRPr lang="en-US" dirty="0"/>
          </a:p>
          <a:p>
            <a:pPr lvl="2"/>
            <a:r>
              <a:rPr lang="en-US" sz="1050" dirty="0"/>
              <a:t>In consideration of the payment of Premium stated in the Declarations, we agree, subject to all terms and conditions of this Policy, to pay on behalf of the Insured all Loss, in excess of the applicable Deductible and within the Limits of Liability, which the Insured becomes legally obligated to pay because of Bodily Injury for Claim(s) arising out of a bodily injury arising from covid-19, provided such Claim is first made against the Insured and reported to us during the Policy Period or any Extended Reporting Period.</a:t>
            </a:r>
          </a:p>
          <a:p>
            <a:pPr lvl="2"/>
            <a:r>
              <a:rPr lang="en-US" sz="1050" dirty="0"/>
              <a:t>THIS COVERAGE EXTENSION IS ON A CLAIMS MADE AND REPORTED BASIS.</a:t>
            </a:r>
          </a:p>
          <a:p>
            <a:pPr lvl="2"/>
            <a:r>
              <a:rPr lang="en-US" sz="1050" dirty="0"/>
              <a:t>Time is of the essence clause: By the purchase of this exception, the insured expressly acknowledges that </a:t>
            </a:r>
            <a:r>
              <a:rPr lang="en-US" sz="1050" b="1" dirty="0"/>
              <a:t>time is of the essence </a:t>
            </a:r>
            <a:r>
              <a:rPr lang="en-US" sz="1050" dirty="0"/>
              <a:t>in the reporting requirements set forth herein.</a:t>
            </a:r>
            <a:endParaRPr lang="en-US" sz="1600" dirty="0"/>
          </a:p>
          <a:p>
            <a:r>
              <a:rPr lang="en-US" dirty="0"/>
              <a:t>Scenario 2:</a:t>
            </a:r>
          </a:p>
          <a:p>
            <a:pPr lvl="1"/>
            <a:r>
              <a:rPr lang="en-US" dirty="0"/>
              <a:t>Policy Silent -&gt; Therefore coverage exists</a:t>
            </a:r>
          </a:p>
          <a:p>
            <a:pPr lvl="1"/>
            <a:r>
              <a:rPr lang="en-US" dirty="0"/>
              <a:t>Insurers rapidly adapting the communicable disease exclusion</a:t>
            </a:r>
          </a:p>
        </p:txBody>
      </p:sp>
    </p:spTree>
    <p:extLst>
      <p:ext uri="{BB962C8B-B14F-4D97-AF65-F5344CB8AC3E}">
        <p14:creationId xmlns:p14="http://schemas.microsoft.com/office/powerpoint/2010/main" val="7937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DFE4E4-7CF1-4560-B642-ED706B7331F9}"/>
              </a:ext>
            </a:extLst>
          </p:cNvPr>
          <p:cNvSpPr>
            <a:spLocks noGrp="1"/>
          </p:cNvSpPr>
          <p:nvPr>
            <p:ph type="title"/>
          </p:nvPr>
        </p:nvSpPr>
        <p:spPr>
          <a:xfrm>
            <a:off x="1286933" y="609600"/>
            <a:ext cx="10197494" cy="1099457"/>
          </a:xfrm>
        </p:spPr>
        <p:txBody>
          <a:bodyPr>
            <a:normAutofit/>
          </a:bodyPr>
          <a:lstStyle/>
          <a:p>
            <a:r>
              <a:rPr lang="en-US" dirty="0"/>
              <a:t>Communicable Disease Exclusion</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9" name="Content Placeholder 7" descr="A drawing of a face&#10;&#10;Description automatically generated">
            <a:extLst>
              <a:ext uri="{FF2B5EF4-FFF2-40B4-BE49-F238E27FC236}">
                <a16:creationId xmlns:a16="http://schemas.microsoft.com/office/drawing/2014/main" id="{625EFEDB-275C-4A48-8BF9-6111E32F5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1249" y="6065076"/>
            <a:ext cx="2141290" cy="578232"/>
          </a:xfrm>
          <a:prstGeom prst="rect">
            <a:avLst/>
          </a:prstGeom>
        </p:spPr>
      </p:pic>
      <p:pic>
        <p:nvPicPr>
          <p:cNvPr id="11" name="Picture 2">
            <a:extLst>
              <a:ext uri="{FF2B5EF4-FFF2-40B4-BE49-F238E27FC236}">
                <a16:creationId xmlns:a16="http://schemas.microsoft.com/office/drawing/2014/main" id="{EC63F8FE-3A33-478A-90A7-8F761CE4DF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8384" y="5938124"/>
            <a:ext cx="1842865" cy="93629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47FEEF7-18DF-4AE7-94D8-436D055B0C83}"/>
              </a:ext>
            </a:extLst>
          </p:cNvPr>
          <p:cNvSpPr>
            <a:spLocks noGrp="1"/>
          </p:cNvSpPr>
          <p:nvPr>
            <p:ph idx="1"/>
          </p:nvPr>
        </p:nvSpPr>
        <p:spPr>
          <a:xfrm>
            <a:off x="1286933" y="1709057"/>
            <a:ext cx="8596668" cy="3880773"/>
          </a:xfrm>
        </p:spPr>
        <p:txBody>
          <a:bodyPr>
            <a:normAutofit fontScale="92500" lnSpcReduction="10000"/>
          </a:bodyPr>
          <a:lstStyle/>
          <a:p>
            <a:r>
              <a:rPr lang="en-US" dirty="0"/>
              <a:t>Coverage under this policy does not apply to </a:t>
            </a:r>
            <a:r>
              <a:rPr lang="en-US" b="1" dirty="0"/>
              <a:t>any actual or alleged liability for any legal remedy of any kind whatsoever</a:t>
            </a:r>
            <a:r>
              <a:rPr lang="en-US" dirty="0"/>
              <a:t>, including but not limited to damages, interest, mandatory or other injunctive relief, statutory order or penalties, legal or other costs, or expenses of any kind, arising directly or indirectly, in consequence of or </a:t>
            </a:r>
            <a:r>
              <a:rPr lang="en-US" b="1" dirty="0"/>
              <a:t>in any way involving actual, alleged or threatened contact with, spread of, exposure to or infection by “Communicable Disease”. </a:t>
            </a:r>
            <a:r>
              <a:rPr lang="en-US" dirty="0"/>
              <a:t>This exclusion applies regardless of any other contributing or aggravating cause or event that contributes concurrently or in any sequence to the actual or alleged liability.</a:t>
            </a:r>
            <a:endParaRPr lang="en-US" b="1" dirty="0"/>
          </a:p>
          <a:p>
            <a:pPr marL="0" indent="0">
              <a:buNone/>
            </a:pPr>
            <a:endParaRPr lang="en-US" b="1" dirty="0"/>
          </a:p>
          <a:p>
            <a:r>
              <a:rPr lang="en-US" dirty="0"/>
              <a:t>“Communicable Disease” </a:t>
            </a:r>
            <a:r>
              <a:rPr lang="en-US" b="1" dirty="0"/>
              <a:t>means any infectious disease, virus, bacterium or other microorganism which can be transmitted directly or indirectly from any human or animal organism to another human or animal organism</a:t>
            </a:r>
            <a:r>
              <a:rPr lang="en-US" dirty="0"/>
              <a:t>, including by but not limited to airborne transmission, bodily fluid transmission, transmission from or to any surface or object or solid, liquid or gas, or between organisms.</a:t>
            </a:r>
            <a:endParaRPr lang="en-US" b="1" dirty="0"/>
          </a:p>
          <a:p>
            <a:endParaRPr lang="en-US" dirty="0"/>
          </a:p>
        </p:txBody>
      </p:sp>
    </p:spTree>
    <p:extLst>
      <p:ext uri="{BB962C8B-B14F-4D97-AF65-F5344CB8AC3E}">
        <p14:creationId xmlns:p14="http://schemas.microsoft.com/office/powerpoint/2010/main" val="3480637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CEE02E18-AFD9-4D9D-985E-30B051B0C308}"/>
              </a:ext>
            </a:extLst>
          </p:cNvPr>
          <p:cNvSpPr>
            <a:spLocks noGrp="1"/>
          </p:cNvSpPr>
          <p:nvPr>
            <p:ph type="title"/>
          </p:nvPr>
        </p:nvSpPr>
        <p:spPr>
          <a:xfrm>
            <a:off x="495315" y="816638"/>
            <a:ext cx="3515512" cy="5224724"/>
          </a:xfrm>
        </p:spPr>
        <p:txBody>
          <a:bodyPr anchor="ctr">
            <a:normAutofit/>
          </a:bodyPr>
          <a:lstStyle/>
          <a:p>
            <a:pPr algn="ctr"/>
            <a:r>
              <a:rPr lang="en-US" sz="3200" dirty="0"/>
              <a:t>Claims examples and scenarios</a:t>
            </a:r>
          </a:p>
        </p:txBody>
      </p:sp>
      <p:sp>
        <p:nvSpPr>
          <p:cNvPr id="6" name="Content Placeholder 5">
            <a:extLst>
              <a:ext uri="{FF2B5EF4-FFF2-40B4-BE49-F238E27FC236}">
                <a16:creationId xmlns:a16="http://schemas.microsoft.com/office/drawing/2014/main" id="{BDB204A0-07D4-4CFF-85EB-21002A6F164F}"/>
              </a:ext>
            </a:extLst>
          </p:cNvPr>
          <p:cNvSpPr>
            <a:spLocks noGrp="1"/>
          </p:cNvSpPr>
          <p:nvPr>
            <p:ph idx="1"/>
          </p:nvPr>
        </p:nvSpPr>
        <p:spPr>
          <a:xfrm>
            <a:off x="4654295" y="816638"/>
            <a:ext cx="4619706" cy="5224724"/>
          </a:xfrm>
        </p:spPr>
        <p:txBody>
          <a:bodyPr anchor="ctr">
            <a:normAutofit/>
          </a:bodyPr>
          <a:lstStyle/>
          <a:p>
            <a:r>
              <a:rPr lang="en-US" dirty="0"/>
              <a:t>Third-party sues for contracting virus</a:t>
            </a:r>
          </a:p>
          <a:p>
            <a:pPr marL="0" indent="0">
              <a:buNone/>
            </a:pPr>
            <a:endParaRPr lang="en-US" dirty="0"/>
          </a:p>
          <a:p>
            <a:r>
              <a:rPr lang="en-US" dirty="0"/>
              <a:t>Third-party sues for wrongful death from contacting virus</a:t>
            </a:r>
          </a:p>
          <a:p>
            <a:endParaRPr lang="en-US" dirty="0"/>
          </a:p>
          <a:p>
            <a:r>
              <a:rPr lang="en-US" dirty="0"/>
              <a:t>Employee sues employer for employment practices related liability</a:t>
            </a:r>
          </a:p>
        </p:txBody>
      </p:sp>
      <p:grpSp>
        <p:nvGrpSpPr>
          <p:cNvPr id="15" name="Group 14">
            <a:extLst>
              <a:ext uri="{FF2B5EF4-FFF2-40B4-BE49-F238E27FC236}">
                <a16:creationId xmlns:a16="http://schemas.microsoft.com/office/drawing/2014/main" id="{3315101B-FA07-461B-83D7-7C6CB439AE32}"/>
              </a:ext>
            </a:extLst>
          </p:cNvPr>
          <p:cNvGrpSpPr/>
          <p:nvPr/>
        </p:nvGrpSpPr>
        <p:grpSpPr>
          <a:xfrm>
            <a:off x="1349407" y="5850384"/>
            <a:ext cx="3913132" cy="1007616"/>
            <a:chOff x="0" y="-11031"/>
            <a:chExt cx="4689081" cy="1271081"/>
          </a:xfrm>
        </p:grpSpPr>
        <p:pic>
          <p:nvPicPr>
            <p:cNvPr id="16" name="Content Placeholder 5" descr="A picture containing drawing&#10;&#10;Description automatically generated">
              <a:extLst>
                <a:ext uri="{FF2B5EF4-FFF2-40B4-BE49-F238E27FC236}">
                  <a16:creationId xmlns:a16="http://schemas.microsoft.com/office/drawing/2014/main" id="{0A36EBD4-A4CA-4AEB-9933-37B7D9AA8B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31"/>
              <a:ext cx="2123187" cy="1271081"/>
            </a:xfrm>
            <a:prstGeom prst="rect">
              <a:avLst/>
            </a:prstGeom>
          </p:spPr>
        </p:pic>
        <p:pic>
          <p:nvPicPr>
            <p:cNvPr id="17" name="Content Placeholder 7" descr="A drawing of a face&#10;&#10;Description automatically generated">
              <a:extLst>
                <a:ext uri="{FF2B5EF4-FFF2-40B4-BE49-F238E27FC236}">
                  <a16:creationId xmlns:a16="http://schemas.microsoft.com/office/drawing/2014/main" id="{A19F6B2C-D8B0-4EC1-AD91-25CA9AD062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187" y="259797"/>
              <a:ext cx="2565894" cy="729424"/>
            </a:xfrm>
            <a:prstGeom prst="rect">
              <a:avLst/>
            </a:prstGeom>
          </p:spPr>
        </p:pic>
      </p:grpSp>
      <p:pic>
        <p:nvPicPr>
          <p:cNvPr id="8" name="Picture 2">
            <a:extLst>
              <a:ext uri="{FF2B5EF4-FFF2-40B4-BE49-F238E27FC236}">
                <a16:creationId xmlns:a16="http://schemas.microsoft.com/office/drawing/2014/main" id="{A4E1FB9A-57B7-495D-882C-C15487E6AD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8384" y="5938124"/>
            <a:ext cx="1842865" cy="936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538A-4DB6-44FB-8224-3769B643BAC4}"/>
              </a:ext>
            </a:extLst>
          </p:cNvPr>
          <p:cNvSpPr>
            <a:spLocks noGrp="1"/>
          </p:cNvSpPr>
          <p:nvPr>
            <p:ph type="title"/>
          </p:nvPr>
        </p:nvSpPr>
        <p:spPr/>
        <p:txBody>
          <a:bodyPr>
            <a:normAutofit/>
          </a:bodyPr>
          <a:lstStyle/>
          <a:p>
            <a:r>
              <a:rPr lang="en-US" sz="3200" dirty="0"/>
              <a:t>Reducing Liability through Risk Management </a:t>
            </a:r>
          </a:p>
        </p:txBody>
      </p:sp>
      <p:sp>
        <p:nvSpPr>
          <p:cNvPr id="3" name="Content Placeholder 2">
            <a:extLst>
              <a:ext uri="{FF2B5EF4-FFF2-40B4-BE49-F238E27FC236}">
                <a16:creationId xmlns:a16="http://schemas.microsoft.com/office/drawing/2014/main" id="{67CD8255-DE79-4F70-ACD2-B6FA59EE0D41}"/>
              </a:ext>
            </a:extLst>
          </p:cNvPr>
          <p:cNvSpPr>
            <a:spLocks noGrp="1"/>
          </p:cNvSpPr>
          <p:nvPr>
            <p:ph idx="1"/>
          </p:nvPr>
        </p:nvSpPr>
        <p:spPr>
          <a:xfrm>
            <a:off x="677335" y="1488613"/>
            <a:ext cx="8596668" cy="3880773"/>
          </a:xfrm>
        </p:spPr>
        <p:txBody>
          <a:bodyPr>
            <a:normAutofit/>
          </a:bodyPr>
          <a:lstStyle/>
          <a:p>
            <a:r>
              <a:rPr lang="en-US" dirty="0"/>
              <a:t>Preventative vs reactionary measures</a:t>
            </a:r>
          </a:p>
          <a:p>
            <a:r>
              <a:rPr lang="en-US" dirty="0"/>
              <a:t>Protocols as laid out by Squash Ontario:</a:t>
            </a:r>
          </a:p>
          <a:p>
            <a:pPr lvl="1"/>
            <a:r>
              <a:rPr lang="en-US" dirty="0"/>
              <a:t>In accordance with all local health authorities, health and safety</a:t>
            </a:r>
          </a:p>
          <a:p>
            <a:pPr lvl="1"/>
            <a:r>
              <a:rPr lang="en-US" dirty="0"/>
              <a:t>Daily, weekly updates. Situation very fluid, therefore needing constant monitoring</a:t>
            </a:r>
          </a:p>
          <a:p>
            <a:pPr lvl="1"/>
            <a:r>
              <a:rPr lang="en-US" dirty="0"/>
              <a:t>Disinfection, disinfection, disinfection!!</a:t>
            </a:r>
          </a:p>
          <a:p>
            <a:pPr lvl="1"/>
            <a:r>
              <a:rPr lang="en-US" dirty="0"/>
              <a:t>Reactionary</a:t>
            </a:r>
          </a:p>
          <a:p>
            <a:pPr lvl="2"/>
            <a:r>
              <a:rPr lang="en-US" dirty="0"/>
              <a:t>What to do in the event of a case, who is it reported to (chief health officer)</a:t>
            </a:r>
          </a:p>
          <a:p>
            <a:pPr lvl="2"/>
            <a:r>
              <a:rPr lang="en-US" dirty="0"/>
              <a:t>Pods are a must, as are pod participants date and time logs</a:t>
            </a:r>
          </a:p>
          <a:p>
            <a:r>
              <a:rPr lang="en-US" dirty="0"/>
              <a:t>Contact legal, contact insurance providers</a:t>
            </a:r>
          </a:p>
        </p:txBody>
      </p:sp>
      <p:grpSp>
        <p:nvGrpSpPr>
          <p:cNvPr id="4" name="Group 3">
            <a:extLst>
              <a:ext uri="{FF2B5EF4-FFF2-40B4-BE49-F238E27FC236}">
                <a16:creationId xmlns:a16="http://schemas.microsoft.com/office/drawing/2014/main" id="{022D83F9-7E84-4914-ACF4-2AD64FAA03AA}"/>
              </a:ext>
            </a:extLst>
          </p:cNvPr>
          <p:cNvGrpSpPr/>
          <p:nvPr/>
        </p:nvGrpSpPr>
        <p:grpSpPr>
          <a:xfrm>
            <a:off x="1349407" y="5850384"/>
            <a:ext cx="3913132" cy="1007616"/>
            <a:chOff x="0" y="-11031"/>
            <a:chExt cx="4689081" cy="1271081"/>
          </a:xfrm>
        </p:grpSpPr>
        <p:pic>
          <p:nvPicPr>
            <p:cNvPr id="5" name="Content Placeholder 5" descr="A picture containing drawing&#10;&#10;Description automatically generated">
              <a:extLst>
                <a:ext uri="{FF2B5EF4-FFF2-40B4-BE49-F238E27FC236}">
                  <a16:creationId xmlns:a16="http://schemas.microsoft.com/office/drawing/2014/main" id="{EAAD1BE9-78B4-4C09-A87E-0C799A0C9F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31"/>
              <a:ext cx="2123187" cy="1271081"/>
            </a:xfrm>
            <a:prstGeom prst="rect">
              <a:avLst/>
            </a:prstGeom>
          </p:spPr>
        </p:pic>
        <p:pic>
          <p:nvPicPr>
            <p:cNvPr id="6" name="Content Placeholder 7" descr="A drawing of a face&#10;&#10;Description automatically generated">
              <a:extLst>
                <a:ext uri="{FF2B5EF4-FFF2-40B4-BE49-F238E27FC236}">
                  <a16:creationId xmlns:a16="http://schemas.microsoft.com/office/drawing/2014/main" id="{E3F5B086-A3BE-4B54-AD96-FA46EC58A8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187" y="259797"/>
              <a:ext cx="2565894" cy="729424"/>
            </a:xfrm>
            <a:prstGeom prst="rect">
              <a:avLst/>
            </a:prstGeom>
          </p:spPr>
        </p:pic>
      </p:grpSp>
      <p:pic>
        <p:nvPicPr>
          <p:cNvPr id="7" name="Picture 2">
            <a:extLst>
              <a:ext uri="{FF2B5EF4-FFF2-40B4-BE49-F238E27FC236}">
                <a16:creationId xmlns:a16="http://schemas.microsoft.com/office/drawing/2014/main" id="{DE97D4B8-99C9-4982-A61E-494FE4953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8384" y="5938124"/>
            <a:ext cx="1842865" cy="936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3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E5F2-2EFD-4D35-86F9-EF9C226F78A5}"/>
              </a:ext>
            </a:extLst>
          </p:cNvPr>
          <p:cNvSpPr>
            <a:spLocks noGrp="1"/>
          </p:cNvSpPr>
          <p:nvPr>
            <p:ph type="title"/>
          </p:nvPr>
        </p:nvSpPr>
        <p:spPr/>
        <p:txBody>
          <a:bodyPr/>
          <a:lstStyle/>
          <a:p>
            <a:r>
              <a:rPr lang="en-US" dirty="0"/>
              <a:t>Waivers</a:t>
            </a:r>
          </a:p>
        </p:txBody>
      </p:sp>
      <p:sp>
        <p:nvSpPr>
          <p:cNvPr id="3" name="Content Placeholder 2">
            <a:extLst>
              <a:ext uri="{FF2B5EF4-FFF2-40B4-BE49-F238E27FC236}">
                <a16:creationId xmlns:a16="http://schemas.microsoft.com/office/drawing/2014/main" id="{47BED658-87EF-49BA-B9F8-B8A3E2C12B57}"/>
              </a:ext>
            </a:extLst>
          </p:cNvPr>
          <p:cNvSpPr>
            <a:spLocks noGrp="1"/>
          </p:cNvSpPr>
          <p:nvPr>
            <p:ph idx="1"/>
          </p:nvPr>
        </p:nvSpPr>
        <p:spPr>
          <a:xfrm>
            <a:off x="677334" y="1485886"/>
            <a:ext cx="8596668" cy="4533174"/>
          </a:xfrm>
        </p:spPr>
        <p:txBody>
          <a:bodyPr>
            <a:normAutofit/>
          </a:bodyPr>
          <a:lstStyle/>
          <a:p>
            <a:r>
              <a:rPr lang="en-US" dirty="0"/>
              <a:t>Use of waivers to limit legal liability</a:t>
            </a:r>
          </a:p>
          <a:p>
            <a:r>
              <a:rPr lang="en-US" dirty="0"/>
              <a:t>Waivers are NOT a substitute for good practices</a:t>
            </a:r>
          </a:p>
          <a:p>
            <a:r>
              <a:rPr lang="en-US" dirty="0"/>
              <a:t>Requiring regular attestations as to good health</a:t>
            </a:r>
          </a:p>
          <a:p>
            <a:r>
              <a:rPr lang="en-US" dirty="0"/>
              <a:t>Use of Waivers</a:t>
            </a:r>
          </a:p>
          <a:p>
            <a:pPr lvl="2"/>
            <a:r>
              <a:rPr lang="en-US" dirty="0"/>
              <a:t>Facility use</a:t>
            </a:r>
          </a:p>
          <a:p>
            <a:pPr lvl="2"/>
            <a:r>
              <a:rPr lang="en-US" dirty="0"/>
              <a:t>Remote training</a:t>
            </a:r>
          </a:p>
          <a:p>
            <a:pPr lvl="2"/>
            <a:r>
              <a:rPr lang="en-US" dirty="0"/>
              <a:t>Event attendance</a:t>
            </a:r>
          </a:p>
          <a:p>
            <a:r>
              <a:rPr lang="en-US" dirty="0"/>
              <a:t>Enforceability of waivers is another conversation, particularly the use of digital waivers</a:t>
            </a:r>
          </a:p>
          <a:p>
            <a:r>
              <a:rPr lang="en-US" dirty="0"/>
              <a:t>Parents and members need to be partners in these protocols, educated on these new practices in order to properly protect the health and welfare of athletes</a:t>
            </a:r>
          </a:p>
          <a:p>
            <a:endParaRPr lang="en-US" dirty="0"/>
          </a:p>
          <a:p>
            <a:endParaRPr lang="en-US" dirty="0"/>
          </a:p>
        </p:txBody>
      </p:sp>
    </p:spTree>
    <p:extLst>
      <p:ext uri="{BB962C8B-B14F-4D97-AF65-F5344CB8AC3E}">
        <p14:creationId xmlns:p14="http://schemas.microsoft.com/office/powerpoint/2010/main" val="397019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3" name="Rectangle 19">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295B77-73E7-4412-8863-628DED8A477E}"/>
              </a:ext>
            </a:extLst>
          </p:cNvPr>
          <p:cNvSpPr>
            <a:spLocks noGrp="1"/>
          </p:cNvSpPr>
          <p:nvPr>
            <p:ph type="title"/>
          </p:nvPr>
        </p:nvSpPr>
        <p:spPr>
          <a:xfrm>
            <a:off x="1507066" y="999460"/>
            <a:ext cx="5698067" cy="4479852"/>
          </a:xfrm>
        </p:spPr>
        <p:txBody>
          <a:bodyPr vert="horz" lIns="91440" tIns="45720" rIns="91440" bIns="45720" rtlCol="0" anchor="ctr">
            <a:normAutofit/>
          </a:bodyPr>
          <a:lstStyle/>
          <a:p>
            <a:pPr algn="r"/>
            <a:r>
              <a:rPr lang="en-US" sz="3600" dirty="0"/>
              <a:t>Thank you for taking part in this webinar!</a:t>
            </a:r>
            <a:br>
              <a:rPr lang="en-US" sz="4400" dirty="0"/>
            </a:br>
            <a:br>
              <a:rPr lang="en-US" sz="4400" dirty="0"/>
            </a:br>
            <a:r>
              <a:rPr lang="en-US" sz="6000" dirty="0"/>
              <a:t>Q&amp;A Session</a:t>
            </a:r>
            <a:endParaRPr lang="en-US" sz="4400" dirty="0"/>
          </a:p>
        </p:txBody>
      </p:sp>
      <p:sp>
        <p:nvSpPr>
          <p:cNvPr id="3" name="Text Placeholder 2">
            <a:extLst>
              <a:ext uri="{FF2B5EF4-FFF2-40B4-BE49-F238E27FC236}">
                <a16:creationId xmlns:a16="http://schemas.microsoft.com/office/drawing/2014/main" id="{8C0BBAC7-0241-4BBD-9388-14743F21C380}"/>
              </a:ext>
            </a:extLst>
          </p:cNvPr>
          <p:cNvSpPr>
            <a:spLocks noGrp="1"/>
          </p:cNvSpPr>
          <p:nvPr>
            <p:ph type="body" idx="1"/>
          </p:nvPr>
        </p:nvSpPr>
        <p:spPr>
          <a:xfrm>
            <a:off x="7871970" y="999460"/>
            <a:ext cx="3474251" cy="4479852"/>
          </a:xfrm>
        </p:spPr>
        <p:txBody>
          <a:bodyPr vert="horz" lIns="91440" tIns="45720" rIns="91440" bIns="45720" rtlCol="0" anchor="ctr">
            <a:normAutofit/>
          </a:bodyPr>
          <a:lstStyle/>
          <a:p>
            <a:pPr>
              <a:spcBef>
                <a:spcPts val="500"/>
              </a:spcBef>
            </a:pPr>
            <a:r>
              <a:rPr lang="en-US" sz="1800" dirty="0"/>
              <a:t>Sean Bell</a:t>
            </a:r>
          </a:p>
          <a:p>
            <a:pPr>
              <a:spcBef>
                <a:spcPts val="500"/>
              </a:spcBef>
            </a:pPr>
            <a:r>
              <a:rPr lang="en-US" sz="1800" dirty="0"/>
              <a:t>Vice President</a:t>
            </a:r>
          </a:p>
          <a:p>
            <a:pPr>
              <a:spcBef>
                <a:spcPts val="500"/>
              </a:spcBef>
            </a:pPr>
            <a:r>
              <a:rPr lang="en-US" sz="1800" dirty="0"/>
              <a:t>Canadian Insurance Brokers Inc.</a:t>
            </a:r>
          </a:p>
          <a:p>
            <a:pPr>
              <a:spcBef>
                <a:spcPts val="500"/>
              </a:spcBef>
            </a:pPr>
            <a:endParaRPr lang="en-US" sz="1800" dirty="0"/>
          </a:p>
          <a:p>
            <a:pPr>
              <a:lnSpc>
                <a:spcPct val="150000"/>
              </a:lnSpc>
              <a:spcBef>
                <a:spcPts val="500"/>
              </a:spcBef>
            </a:pPr>
            <a:r>
              <a:rPr lang="en-US" dirty="0">
                <a:hlinkClick r:id="rId2"/>
              </a:rPr>
              <a:t>     sbell@cibi.ca</a:t>
            </a:r>
            <a:endParaRPr lang="en-US" dirty="0"/>
          </a:p>
          <a:p>
            <a:pPr>
              <a:lnSpc>
                <a:spcPct val="150000"/>
              </a:lnSpc>
              <a:spcBef>
                <a:spcPts val="500"/>
              </a:spcBef>
            </a:pPr>
            <a:r>
              <a:rPr lang="en-US" dirty="0"/>
              <a:t>     416-486-0951</a:t>
            </a:r>
          </a:p>
        </p:txBody>
      </p:sp>
      <p:sp>
        <p:nvSpPr>
          <p:cNvPr id="34" name="Isosceles Triangle 21">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5" name="Straight Connector 23">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36" name="Isosceles Triangle 25">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Receiver">
            <a:extLst>
              <a:ext uri="{FF2B5EF4-FFF2-40B4-BE49-F238E27FC236}">
                <a16:creationId xmlns:a16="http://schemas.microsoft.com/office/drawing/2014/main" id="{24343E59-0E65-4DCD-A154-68E344D67A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21262" y="3996933"/>
            <a:ext cx="399452" cy="399452"/>
          </a:xfrm>
          <a:prstGeom prst="rect">
            <a:avLst/>
          </a:prstGeom>
        </p:spPr>
      </p:pic>
      <p:pic>
        <p:nvPicPr>
          <p:cNvPr id="19" name="Graphic 18" descr="Email">
            <a:extLst>
              <a:ext uri="{FF2B5EF4-FFF2-40B4-BE49-F238E27FC236}">
                <a16:creationId xmlns:a16="http://schemas.microsoft.com/office/drawing/2014/main" id="{D22E40C0-F01F-4C16-9D91-4F2B09C8D9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78128" y="3481687"/>
            <a:ext cx="399452" cy="399452"/>
          </a:xfrm>
          <a:prstGeom prst="rect">
            <a:avLst/>
          </a:prstGeom>
        </p:spPr>
      </p:pic>
      <p:grpSp>
        <p:nvGrpSpPr>
          <p:cNvPr id="21" name="Group 20">
            <a:extLst>
              <a:ext uri="{FF2B5EF4-FFF2-40B4-BE49-F238E27FC236}">
                <a16:creationId xmlns:a16="http://schemas.microsoft.com/office/drawing/2014/main" id="{D0290967-E0AB-4E6D-81D2-FBB2183CE7BD}"/>
              </a:ext>
            </a:extLst>
          </p:cNvPr>
          <p:cNvGrpSpPr/>
          <p:nvPr/>
        </p:nvGrpSpPr>
        <p:grpSpPr>
          <a:xfrm>
            <a:off x="1349407" y="5850384"/>
            <a:ext cx="3913132" cy="1007616"/>
            <a:chOff x="0" y="-11031"/>
            <a:chExt cx="4689081" cy="1271081"/>
          </a:xfrm>
        </p:grpSpPr>
        <p:pic>
          <p:nvPicPr>
            <p:cNvPr id="22" name="Content Placeholder 5" descr="A picture containing drawing&#10;&#10;Description automatically generated">
              <a:extLst>
                <a:ext uri="{FF2B5EF4-FFF2-40B4-BE49-F238E27FC236}">
                  <a16:creationId xmlns:a16="http://schemas.microsoft.com/office/drawing/2014/main" id="{FC368CE2-AC4B-4B8C-9E60-F8298AC27CC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1031"/>
              <a:ext cx="2123187" cy="1271081"/>
            </a:xfrm>
            <a:prstGeom prst="rect">
              <a:avLst/>
            </a:prstGeom>
          </p:spPr>
        </p:pic>
        <p:pic>
          <p:nvPicPr>
            <p:cNvPr id="23" name="Content Placeholder 7" descr="A drawing of a face&#10;&#10;Description automatically generated">
              <a:extLst>
                <a:ext uri="{FF2B5EF4-FFF2-40B4-BE49-F238E27FC236}">
                  <a16:creationId xmlns:a16="http://schemas.microsoft.com/office/drawing/2014/main" id="{0DD7316E-C49E-4072-8A8D-A74160FAA0C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23187" y="259797"/>
              <a:ext cx="2565894" cy="729424"/>
            </a:xfrm>
            <a:prstGeom prst="rect">
              <a:avLst/>
            </a:prstGeom>
          </p:spPr>
        </p:pic>
      </p:grpSp>
      <p:pic>
        <p:nvPicPr>
          <p:cNvPr id="24" name="Picture 2">
            <a:extLst>
              <a:ext uri="{FF2B5EF4-FFF2-40B4-BE49-F238E27FC236}">
                <a16:creationId xmlns:a16="http://schemas.microsoft.com/office/drawing/2014/main" id="{12A048D3-21A2-407E-8A9E-8DAEC1AA26F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8384" y="5938124"/>
            <a:ext cx="1842865" cy="936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90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Custom 4">
      <a:dk1>
        <a:sysClr val="windowText" lastClr="000000"/>
      </a:dk1>
      <a:lt1>
        <a:sysClr val="window" lastClr="FFFFFF"/>
      </a:lt1>
      <a:dk2>
        <a:srgbClr val="696464"/>
      </a:dk2>
      <a:lt2>
        <a:srgbClr val="E9E5DC"/>
      </a:lt2>
      <a:accent1>
        <a:srgbClr val="CC0000"/>
      </a:accent1>
      <a:accent2>
        <a:srgbClr val="C00000"/>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144</TotalTime>
  <Words>915</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Insurance and Covid-19</vt:lpstr>
      <vt:lpstr>Agenda For Today</vt:lpstr>
      <vt:lpstr>Insurance 101</vt:lpstr>
      <vt:lpstr>Pre-Covid Insurance Policy Scenarios</vt:lpstr>
      <vt:lpstr>Communicable Disease Exclusion</vt:lpstr>
      <vt:lpstr>Claims examples and scenarios</vt:lpstr>
      <vt:lpstr>Reducing Liability through Risk Management </vt:lpstr>
      <vt:lpstr>Waivers</vt:lpstr>
      <vt:lpstr>Thank you for taking part in this webinar!  Q&amp;A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CIBI Receptionist</dc:creator>
  <cp:lastModifiedBy>CIBI Receptionist</cp:lastModifiedBy>
  <cp:revision>16</cp:revision>
  <dcterms:created xsi:type="dcterms:W3CDTF">2020-02-25T15:33:58Z</dcterms:created>
  <dcterms:modified xsi:type="dcterms:W3CDTF">2020-08-19T15:18:28Z</dcterms:modified>
</cp:coreProperties>
</file>