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 id="2147483665" r:id="rId2"/>
  </p:sldMasterIdLst>
  <p:notesMasterIdLst>
    <p:notesMasterId r:id="rId16"/>
  </p:notesMasterIdLst>
  <p:sldIdLst>
    <p:sldId id="287" r:id="rId3"/>
    <p:sldId id="318" r:id="rId4"/>
    <p:sldId id="350" r:id="rId5"/>
    <p:sldId id="296" r:id="rId6"/>
    <p:sldId id="265" r:id="rId7"/>
    <p:sldId id="349" r:id="rId8"/>
    <p:sldId id="323" r:id="rId9"/>
    <p:sldId id="351" r:id="rId10"/>
    <p:sldId id="352" r:id="rId11"/>
    <p:sldId id="354" r:id="rId12"/>
    <p:sldId id="355" r:id="rId13"/>
    <p:sldId id="353" r:id="rId14"/>
    <p:sldId id="35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0052"/>
    <a:srgbClr val="000000"/>
    <a:srgbClr val="029393"/>
    <a:srgbClr val="00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77" autoAdjust="0"/>
    <p:restoredTop sz="83693" autoAdjust="0"/>
  </p:normalViewPr>
  <p:slideViewPr>
    <p:cSldViewPr snapToGrid="0">
      <p:cViewPr varScale="1">
        <p:scale>
          <a:sx n="95" d="100"/>
          <a:sy n="95" d="100"/>
        </p:scale>
        <p:origin x="684" y="66"/>
      </p:cViewPr>
      <p:guideLst>
        <p:guide orient="horz" pos="2160"/>
        <p:guide pos="3840"/>
      </p:guideLst>
    </p:cSldViewPr>
  </p:slideViewPr>
  <p:outlineViewPr>
    <p:cViewPr>
      <p:scale>
        <a:sx n="33" d="100"/>
        <a:sy n="33" d="100"/>
      </p:scale>
      <p:origin x="0" y="-1824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Sheet2!$B$3:$B$10</c:f>
              <c:strCache>
                <c:ptCount val="8"/>
                <c:pt idx="0">
                  <c:v>Recruiting and retaining athletes </c:v>
                </c:pt>
                <c:pt idx="1">
                  <c:v>Program and service delivery </c:v>
                </c:pt>
                <c:pt idx="2">
                  <c:v>Recruiting new member leagues/clubs </c:v>
                </c:pt>
                <c:pt idx="3">
                  <c:v>Revenue generation </c:v>
                </c:pt>
                <c:pt idx="4">
                  <c:v>Recruiting and retaining coaches </c:v>
                </c:pt>
                <c:pt idx="5">
                  <c:v>Recruiting and retaining officials </c:v>
                </c:pt>
                <c:pt idx="6">
                  <c:v>Recruiting and retaining staff </c:v>
                </c:pt>
                <c:pt idx="7">
                  <c:v>Recruiting and retaining board members </c:v>
                </c:pt>
              </c:strCache>
            </c:strRef>
          </c:cat>
          <c:val>
            <c:numRef>
              <c:f>Sheet2!$C$3:$C$10</c:f>
              <c:numCache>
                <c:formatCode>0.00</c:formatCode>
                <c:ptCount val="8"/>
                <c:pt idx="0">
                  <c:v>7.1899999999999986</c:v>
                </c:pt>
                <c:pt idx="1">
                  <c:v>6.7</c:v>
                </c:pt>
                <c:pt idx="2">
                  <c:v>6</c:v>
                </c:pt>
                <c:pt idx="3">
                  <c:v>6</c:v>
                </c:pt>
                <c:pt idx="4">
                  <c:v>5.78</c:v>
                </c:pt>
                <c:pt idx="5">
                  <c:v>4.6099999999999994</c:v>
                </c:pt>
                <c:pt idx="6">
                  <c:v>4.22</c:v>
                </c:pt>
                <c:pt idx="7">
                  <c:v>3.05</c:v>
                </c:pt>
              </c:numCache>
            </c:numRef>
          </c:val>
          <c:extLst>
            <c:ext xmlns:c16="http://schemas.microsoft.com/office/drawing/2014/chart" uri="{C3380CC4-5D6E-409C-BE32-E72D297353CC}">
              <c16:uniqueId val="{00000000-CAAE-4B1C-9EDC-0F9941B49E6B}"/>
            </c:ext>
          </c:extLst>
        </c:ser>
        <c:dLbls>
          <c:showLegendKey val="0"/>
          <c:showVal val="0"/>
          <c:showCatName val="0"/>
          <c:showSerName val="0"/>
          <c:showPercent val="0"/>
          <c:showBubbleSize val="0"/>
        </c:dLbls>
        <c:gapWidth val="219"/>
        <c:overlap val="-27"/>
        <c:axId val="2089384216"/>
        <c:axId val="2089386232"/>
      </c:barChart>
      <c:catAx>
        <c:axId val="2089384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2089386232"/>
        <c:crosses val="autoZero"/>
        <c:auto val="1"/>
        <c:lblAlgn val="ctr"/>
        <c:lblOffset val="100"/>
        <c:noMultiLvlLbl val="0"/>
      </c:catAx>
      <c:valAx>
        <c:axId val="2089386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bg2"/>
                    </a:solidFill>
                    <a:latin typeface="+mn-lt"/>
                    <a:ea typeface="+mn-ea"/>
                    <a:cs typeface="+mn-cs"/>
                  </a:defRPr>
                </a:pPr>
                <a:r>
                  <a:rPr lang="en-US" sz="1200" b="1" i="0" baseline="0">
                    <a:solidFill>
                      <a:schemeClr val="bg2"/>
                    </a:solidFill>
                  </a:rPr>
                  <a:t>Weighted Average</a:t>
                </a:r>
              </a:p>
            </c:rich>
          </c:tx>
          <c:layout>
            <c:manualLayout>
              <c:xMode val="edge"/>
              <c:yMode val="edge"/>
              <c:x val="5.8577201292019298E-3"/>
              <c:y val="0.2888690216444910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bg2"/>
                </a:solidFill>
                <a:latin typeface="+mn-lt"/>
                <a:ea typeface="+mn-ea"/>
                <a:cs typeface="+mn-cs"/>
              </a:defRPr>
            </a:pPr>
            <a:endParaRPr lang="en-US"/>
          </a:p>
        </c:txPr>
        <c:crossAx val="2089384216"/>
        <c:crosses val="autoZero"/>
        <c:crossBetween val="between"/>
      </c:valAx>
      <c:spPr>
        <a:solidFill>
          <a:schemeClr val="accent3">
            <a:lumMod val="40000"/>
            <a:lumOff val="6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22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470052"/>
                </a:solidFill>
                <a:latin typeface="+mn-lt"/>
                <a:ea typeface="+mn-ea"/>
                <a:cs typeface="+mn-cs"/>
              </a:defRPr>
            </a:pPr>
            <a:r>
              <a:rPr lang="en-US" sz="1600" baseline="0" dirty="0">
                <a:solidFill>
                  <a:srgbClr val="470052"/>
                </a:solidFill>
              </a:rPr>
              <a:t>Female Athlete Data from 10 select Ontario Provincial Sport Organizations, by age, 2018</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470052"/>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Age 0-15</c:v>
                </c:pt>
              </c:strCache>
            </c:strRef>
          </c:tx>
          <c:spPr>
            <a:solidFill>
              <a:srgbClr val="470052"/>
            </a:solidFill>
            <a:ln>
              <a:noFill/>
            </a:ln>
            <a:effectLst/>
          </c:spPr>
          <c:invertIfNegative val="0"/>
          <c:cat>
            <c:strRef>
              <c:f>Sheet1!$B$1:$K$1</c:f>
              <c:strCache>
                <c:ptCount val="10"/>
                <c:pt idx="0">
                  <c:v>Squash</c:v>
                </c:pt>
                <c:pt idx="1">
                  <c:v>Rugby</c:v>
                </c:pt>
                <c:pt idx="2">
                  <c:v>Basketball</c:v>
                </c:pt>
                <c:pt idx="3">
                  <c:v>Judo</c:v>
                </c:pt>
                <c:pt idx="4">
                  <c:v>Canoe Kayak</c:v>
                </c:pt>
                <c:pt idx="5">
                  <c:v>Muaythai</c:v>
                </c:pt>
                <c:pt idx="6">
                  <c:v>Weightlifting</c:v>
                </c:pt>
                <c:pt idx="7">
                  <c:v>Volleyball</c:v>
                </c:pt>
                <c:pt idx="8">
                  <c:v>Softball</c:v>
                </c:pt>
                <c:pt idx="9">
                  <c:v>Freestyle Skiing</c:v>
                </c:pt>
              </c:strCache>
            </c:strRef>
          </c:cat>
          <c:val>
            <c:numRef>
              <c:f>Sheet1!$B$2:$K$2</c:f>
              <c:numCache>
                <c:formatCode>General</c:formatCode>
                <c:ptCount val="10"/>
                <c:pt idx="0">
                  <c:v>25</c:v>
                </c:pt>
                <c:pt idx="1">
                  <c:v>22</c:v>
                </c:pt>
                <c:pt idx="2">
                  <c:v>39</c:v>
                </c:pt>
                <c:pt idx="3">
                  <c:v>26</c:v>
                </c:pt>
                <c:pt idx="4">
                  <c:v>36</c:v>
                </c:pt>
                <c:pt idx="5">
                  <c:v>37</c:v>
                </c:pt>
                <c:pt idx="6">
                  <c:v>35</c:v>
                </c:pt>
                <c:pt idx="7">
                  <c:v>77</c:v>
                </c:pt>
                <c:pt idx="8">
                  <c:v>42</c:v>
                </c:pt>
                <c:pt idx="9">
                  <c:v>25</c:v>
                </c:pt>
              </c:numCache>
            </c:numRef>
          </c:val>
          <c:extLst>
            <c:ext xmlns:c16="http://schemas.microsoft.com/office/drawing/2014/chart" uri="{C3380CC4-5D6E-409C-BE32-E72D297353CC}">
              <c16:uniqueId val="{00000000-96C8-41DF-92DC-5454E1FFED0F}"/>
            </c:ext>
          </c:extLst>
        </c:ser>
        <c:ser>
          <c:idx val="1"/>
          <c:order val="1"/>
          <c:tx>
            <c:strRef>
              <c:f>Sheet1!$A$3</c:f>
              <c:strCache>
                <c:ptCount val="1"/>
                <c:pt idx="0">
                  <c:v>Age 16-19</c:v>
                </c:pt>
              </c:strCache>
            </c:strRef>
          </c:tx>
          <c:spPr>
            <a:solidFill>
              <a:srgbClr val="029393"/>
            </a:solidFill>
            <a:ln>
              <a:noFill/>
            </a:ln>
            <a:effectLst/>
          </c:spPr>
          <c:invertIfNegative val="0"/>
          <c:cat>
            <c:strRef>
              <c:f>Sheet1!$B$1:$K$1</c:f>
              <c:strCache>
                <c:ptCount val="10"/>
                <c:pt idx="0">
                  <c:v>Squash</c:v>
                </c:pt>
                <c:pt idx="1">
                  <c:v>Rugby</c:v>
                </c:pt>
                <c:pt idx="2">
                  <c:v>Basketball</c:v>
                </c:pt>
                <c:pt idx="3">
                  <c:v>Judo</c:v>
                </c:pt>
                <c:pt idx="4">
                  <c:v>Canoe Kayak</c:v>
                </c:pt>
                <c:pt idx="5">
                  <c:v>Muaythai</c:v>
                </c:pt>
                <c:pt idx="6">
                  <c:v>Weightlifting</c:v>
                </c:pt>
                <c:pt idx="7">
                  <c:v>Volleyball</c:v>
                </c:pt>
                <c:pt idx="8">
                  <c:v>Softball</c:v>
                </c:pt>
                <c:pt idx="9">
                  <c:v>Freestyle Skiing</c:v>
                </c:pt>
              </c:strCache>
            </c:strRef>
          </c:cat>
          <c:val>
            <c:numRef>
              <c:f>Sheet1!$B$3:$K$3</c:f>
              <c:numCache>
                <c:formatCode>General</c:formatCode>
                <c:ptCount val="10"/>
                <c:pt idx="0">
                  <c:v>28</c:v>
                </c:pt>
                <c:pt idx="1">
                  <c:v>44</c:v>
                </c:pt>
                <c:pt idx="2">
                  <c:v>35</c:v>
                </c:pt>
                <c:pt idx="3">
                  <c:v>31</c:v>
                </c:pt>
                <c:pt idx="4">
                  <c:v>42</c:v>
                </c:pt>
                <c:pt idx="5">
                  <c:v>25</c:v>
                </c:pt>
                <c:pt idx="6">
                  <c:v>41</c:v>
                </c:pt>
                <c:pt idx="7">
                  <c:v>73</c:v>
                </c:pt>
                <c:pt idx="8">
                  <c:v>40</c:v>
                </c:pt>
                <c:pt idx="9">
                  <c:v>9</c:v>
                </c:pt>
              </c:numCache>
            </c:numRef>
          </c:val>
          <c:extLst>
            <c:ext xmlns:c16="http://schemas.microsoft.com/office/drawing/2014/chart" uri="{C3380CC4-5D6E-409C-BE32-E72D297353CC}">
              <c16:uniqueId val="{00000001-96C8-41DF-92DC-5454E1FFED0F}"/>
            </c:ext>
          </c:extLst>
        </c:ser>
        <c:ser>
          <c:idx val="2"/>
          <c:order val="2"/>
          <c:tx>
            <c:strRef>
              <c:f>Sheet1!$A$4</c:f>
              <c:strCache>
                <c:ptCount val="1"/>
                <c:pt idx="0">
                  <c:v>Age 20-50</c:v>
                </c:pt>
              </c:strCache>
            </c:strRef>
          </c:tx>
          <c:spPr>
            <a:solidFill>
              <a:schemeClr val="accent3"/>
            </a:solidFill>
            <a:ln>
              <a:noFill/>
            </a:ln>
            <a:effectLst/>
          </c:spPr>
          <c:invertIfNegative val="0"/>
          <c:cat>
            <c:strRef>
              <c:f>Sheet1!$B$1:$K$1</c:f>
              <c:strCache>
                <c:ptCount val="10"/>
                <c:pt idx="0">
                  <c:v>Squash</c:v>
                </c:pt>
                <c:pt idx="1">
                  <c:v>Rugby</c:v>
                </c:pt>
                <c:pt idx="2">
                  <c:v>Basketball</c:v>
                </c:pt>
                <c:pt idx="3">
                  <c:v>Judo</c:v>
                </c:pt>
                <c:pt idx="4">
                  <c:v>Canoe Kayak</c:v>
                </c:pt>
                <c:pt idx="5">
                  <c:v>Muaythai</c:v>
                </c:pt>
                <c:pt idx="6">
                  <c:v>Weightlifting</c:v>
                </c:pt>
                <c:pt idx="7">
                  <c:v>Volleyball</c:v>
                </c:pt>
                <c:pt idx="8">
                  <c:v>Softball</c:v>
                </c:pt>
                <c:pt idx="9">
                  <c:v>Freestyle Skiing</c:v>
                </c:pt>
              </c:strCache>
            </c:strRef>
          </c:cat>
          <c:val>
            <c:numRef>
              <c:f>Sheet1!$B$4:$K$4</c:f>
              <c:numCache>
                <c:formatCode>General</c:formatCode>
                <c:ptCount val="10"/>
                <c:pt idx="0">
                  <c:v>25</c:v>
                </c:pt>
                <c:pt idx="1">
                  <c:v>25</c:v>
                </c:pt>
                <c:pt idx="2">
                  <c:v>19</c:v>
                </c:pt>
                <c:pt idx="3">
                  <c:v>17</c:v>
                </c:pt>
                <c:pt idx="4">
                  <c:v>36</c:v>
                </c:pt>
                <c:pt idx="5">
                  <c:v>24</c:v>
                </c:pt>
                <c:pt idx="6">
                  <c:v>42</c:v>
                </c:pt>
                <c:pt idx="7">
                  <c:v>74</c:v>
                </c:pt>
                <c:pt idx="8">
                  <c:v>36</c:v>
                </c:pt>
                <c:pt idx="9">
                  <c:v>1</c:v>
                </c:pt>
              </c:numCache>
            </c:numRef>
          </c:val>
          <c:extLst>
            <c:ext xmlns:c16="http://schemas.microsoft.com/office/drawing/2014/chart" uri="{C3380CC4-5D6E-409C-BE32-E72D297353CC}">
              <c16:uniqueId val="{00000002-96C8-41DF-92DC-5454E1FFED0F}"/>
            </c:ext>
          </c:extLst>
        </c:ser>
        <c:ser>
          <c:idx val="3"/>
          <c:order val="3"/>
          <c:tx>
            <c:strRef>
              <c:f>Sheet1!$A$5</c:f>
              <c:strCache>
                <c:ptCount val="1"/>
                <c:pt idx="0">
                  <c:v>Age 51+</c:v>
                </c:pt>
              </c:strCache>
            </c:strRef>
          </c:tx>
          <c:spPr>
            <a:solidFill>
              <a:srgbClr val="92D050"/>
            </a:solidFill>
            <a:ln>
              <a:noFill/>
            </a:ln>
            <a:effectLst/>
          </c:spPr>
          <c:invertIfNegative val="0"/>
          <c:cat>
            <c:strRef>
              <c:f>Sheet1!$B$1:$K$1</c:f>
              <c:strCache>
                <c:ptCount val="10"/>
                <c:pt idx="0">
                  <c:v>Squash</c:v>
                </c:pt>
                <c:pt idx="1">
                  <c:v>Rugby</c:v>
                </c:pt>
                <c:pt idx="2">
                  <c:v>Basketball</c:v>
                </c:pt>
                <c:pt idx="3">
                  <c:v>Judo</c:v>
                </c:pt>
                <c:pt idx="4">
                  <c:v>Canoe Kayak</c:v>
                </c:pt>
                <c:pt idx="5">
                  <c:v>Muaythai</c:v>
                </c:pt>
                <c:pt idx="6">
                  <c:v>Weightlifting</c:v>
                </c:pt>
                <c:pt idx="7">
                  <c:v>Volleyball</c:v>
                </c:pt>
                <c:pt idx="8">
                  <c:v>Softball</c:v>
                </c:pt>
                <c:pt idx="9">
                  <c:v>Freestyle Skiing</c:v>
                </c:pt>
              </c:strCache>
            </c:strRef>
          </c:cat>
          <c:val>
            <c:numRef>
              <c:f>Sheet1!$B$5:$K$5</c:f>
              <c:numCache>
                <c:formatCode>General</c:formatCode>
                <c:ptCount val="10"/>
                <c:pt idx="0">
                  <c:v>29</c:v>
                </c:pt>
                <c:pt idx="1">
                  <c:v>3</c:v>
                </c:pt>
                <c:pt idx="6">
                  <c:v>48</c:v>
                </c:pt>
                <c:pt idx="7">
                  <c:v>74</c:v>
                </c:pt>
                <c:pt idx="8">
                  <c:v>5</c:v>
                </c:pt>
              </c:numCache>
            </c:numRef>
          </c:val>
          <c:extLst>
            <c:ext xmlns:c16="http://schemas.microsoft.com/office/drawing/2014/chart" uri="{C3380CC4-5D6E-409C-BE32-E72D297353CC}">
              <c16:uniqueId val="{00000003-96C8-41DF-92DC-5454E1FFED0F}"/>
            </c:ext>
          </c:extLst>
        </c:ser>
        <c:dLbls>
          <c:showLegendKey val="0"/>
          <c:showVal val="0"/>
          <c:showCatName val="0"/>
          <c:showSerName val="0"/>
          <c:showPercent val="0"/>
          <c:showBubbleSize val="0"/>
        </c:dLbls>
        <c:gapWidth val="219"/>
        <c:overlap val="-27"/>
        <c:axId val="600486768"/>
        <c:axId val="600489064"/>
      </c:barChart>
      <c:catAx>
        <c:axId val="60048676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Provincial Sport Organizations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0489064"/>
        <c:crosses val="autoZero"/>
        <c:auto val="1"/>
        <c:lblAlgn val="ctr"/>
        <c:lblOffset val="100"/>
        <c:noMultiLvlLbl val="0"/>
      </c:catAx>
      <c:valAx>
        <c:axId val="600489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Female Athlete Percentage</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04867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4925" cap="flat" cmpd="sng" algn="ctr">
      <a:solidFill>
        <a:schemeClr val="tx1"/>
      </a:solidFill>
      <a:round/>
    </a:ln>
    <a:effectLst/>
  </c:spPr>
  <c:txPr>
    <a:bodyPr/>
    <a:lstStyle/>
    <a:p>
      <a:pPr>
        <a:defRPr sz="1200" b="1" i="0" baseline="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470052"/>
                </a:solidFill>
                <a:latin typeface="+mn-lt"/>
                <a:ea typeface="+mn-ea"/>
                <a:cs typeface="+mn-cs"/>
              </a:defRPr>
            </a:pPr>
            <a:r>
              <a:rPr lang="en-US" sz="1600" baseline="0">
                <a:solidFill>
                  <a:srgbClr val="470052"/>
                </a:solidFill>
              </a:rPr>
              <a:t>Female Coach, Official and Board Data from 10 select Ontario Provincial Sport Organizations, 2018</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470052"/>
              </a:solidFill>
              <a:latin typeface="+mn-lt"/>
              <a:ea typeface="+mn-ea"/>
              <a:cs typeface="+mn-cs"/>
            </a:defRPr>
          </a:pPr>
          <a:endParaRPr lang="en-US"/>
        </a:p>
      </c:txPr>
    </c:title>
    <c:autoTitleDeleted val="0"/>
    <c:plotArea>
      <c:layout/>
      <c:barChart>
        <c:barDir val="col"/>
        <c:grouping val="clustered"/>
        <c:varyColors val="0"/>
        <c:ser>
          <c:idx val="0"/>
          <c:order val="0"/>
          <c:tx>
            <c:strRef>
              <c:f>Sheet1!$A$8</c:f>
              <c:strCache>
                <c:ptCount val="1"/>
                <c:pt idx="0">
                  <c:v>Coaches</c:v>
                </c:pt>
              </c:strCache>
            </c:strRef>
          </c:tx>
          <c:spPr>
            <a:solidFill>
              <a:srgbClr val="470052"/>
            </a:solidFill>
            <a:ln>
              <a:noFill/>
            </a:ln>
            <a:effectLst/>
          </c:spPr>
          <c:invertIfNegative val="0"/>
          <c:cat>
            <c:strRef>
              <c:f>Sheet1!$B$7:$K$7</c:f>
              <c:strCache>
                <c:ptCount val="10"/>
                <c:pt idx="0">
                  <c:v>Squash</c:v>
                </c:pt>
                <c:pt idx="1">
                  <c:v>Rugby</c:v>
                </c:pt>
                <c:pt idx="2">
                  <c:v>Basketball</c:v>
                </c:pt>
                <c:pt idx="3">
                  <c:v>Judo</c:v>
                </c:pt>
                <c:pt idx="4">
                  <c:v>Canoe Kayak</c:v>
                </c:pt>
                <c:pt idx="5">
                  <c:v>Muaythai</c:v>
                </c:pt>
                <c:pt idx="6">
                  <c:v>Weightlifting</c:v>
                </c:pt>
                <c:pt idx="7">
                  <c:v>Volleyball</c:v>
                </c:pt>
                <c:pt idx="8">
                  <c:v>Softball</c:v>
                </c:pt>
                <c:pt idx="9">
                  <c:v>Freestyle Skiing</c:v>
                </c:pt>
              </c:strCache>
            </c:strRef>
          </c:cat>
          <c:val>
            <c:numRef>
              <c:f>Sheet1!$B$8:$K$8</c:f>
              <c:numCache>
                <c:formatCode>General</c:formatCode>
                <c:ptCount val="10"/>
                <c:pt idx="0">
                  <c:v>36</c:v>
                </c:pt>
                <c:pt idx="1">
                  <c:v>16</c:v>
                </c:pt>
                <c:pt idx="2">
                  <c:v>20</c:v>
                </c:pt>
                <c:pt idx="3">
                  <c:v>20</c:v>
                </c:pt>
                <c:pt idx="4">
                  <c:v>42</c:v>
                </c:pt>
                <c:pt idx="5">
                  <c:v>13</c:v>
                </c:pt>
                <c:pt idx="6">
                  <c:v>28</c:v>
                </c:pt>
                <c:pt idx="7">
                  <c:v>38</c:v>
                </c:pt>
                <c:pt idx="8">
                  <c:v>18</c:v>
                </c:pt>
                <c:pt idx="9">
                  <c:v>16</c:v>
                </c:pt>
              </c:numCache>
            </c:numRef>
          </c:val>
          <c:extLst>
            <c:ext xmlns:c16="http://schemas.microsoft.com/office/drawing/2014/chart" uri="{C3380CC4-5D6E-409C-BE32-E72D297353CC}">
              <c16:uniqueId val="{00000000-5F3F-4F0E-8282-2B7BC7E33803}"/>
            </c:ext>
          </c:extLst>
        </c:ser>
        <c:ser>
          <c:idx val="1"/>
          <c:order val="1"/>
          <c:tx>
            <c:strRef>
              <c:f>Sheet1!$A$9</c:f>
              <c:strCache>
                <c:ptCount val="1"/>
                <c:pt idx="0">
                  <c:v>Officials</c:v>
                </c:pt>
              </c:strCache>
            </c:strRef>
          </c:tx>
          <c:spPr>
            <a:solidFill>
              <a:srgbClr val="029393"/>
            </a:solidFill>
            <a:ln>
              <a:noFill/>
            </a:ln>
            <a:effectLst/>
          </c:spPr>
          <c:invertIfNegative val="0"/>
          <c:cat>
            <c:strRef>
              <c:f>Sheet1!$B$7:$K$7</c:f>
              <c:strCache>
                <c:ptCount val="10"/>
                <c:pt idx="0">
                  <c:v>Squash</c:v>
                </c:pt>
                <c:pt idx="1">
                  <c:v>Rugby</c:v>
                </c:pt>
                <c:pt idx="2">
                  <c:v>Basketball</c:v>
                </c:pt>
                <c:pt idx="3">
                  <c:v>Judo</c:v>
                </c:pt>
                <c:pt idx="4">
                  <c:v>Canoe Kayak</c:v>
                </c:pt>
                <c:pt idx="5">
                  <c:v>Muaythai</c:v>
                </c:pt>
                <c:pt idx="6">
                  <c:v>Weightlifting</c:v>
                </c:pt>
                <c:pt idx="7">
                  <c:v>Volleyball</c:v>
                </c:pt>
                <c:pt idx="8">
                  <c:v>Softball</c:v>
                </c:pt>
                <c:pt idx="9">
                  <c:v>Freestyle Skiing</c:v>
                </c:pt>
              </c:strCache>
            </c:strRef>
          </c:cat>
          <c:val>
            <c:numRef>
              <c:f>Sheet1!$B$9:$K$9</c:f>
              <c:numCache>
                <c:formatCode>General</c:formatCode>
                <c:ptCount val="10"/>
                <c:pt idx="0">
                  <c:v>21</c:v>
                </c:pt>
                <c:pt idx="1">
                  <c:v>11</c:v>
                </c:pt>
                <c:pt idx="2">
                  <c:v>10</c:v>
                </c:pt>
                <c:pt idx="3">
                  <c:v>27</c:v>
                </c:pt>
                <c:pt idx="4">
                  <c:v>52</c:v>
                </c:pt>
                <c:pt idx="5">
                  <c:v>15</c:v>
                </c:pt>
                <c:pt idx="6">
                  <c:v>41</c:v>
                </c:pt>
                <c:pt idx="7">
                  <c:v>30</c:v>
                </c:pt>
                <c:pt idx="8">
                  <c:v>9</c:v>
                </c:pt>
                <c:pt idx="9">
                  <c:v>48</c:v>
                </c:pt>
              </c:numCache>
            </c:numRef>
          </c:val>
          <c:extLst>
            <c:ext xmlns:c16="http://schemas.microsoft.com/office/drawing/2014/chart" uri="{C3380CC4-5D6E-409C-BE32-E72D297353CC}">
              <c16:uniqueId val="{00000001-5F3F-4F0E-8282-2B7BC7E33803}"/>
            </c:ext>
          </c:extLst>
        </c:ser>
        <c:ser>
          <c:idx val="2"/>
          <c:order val="2"/>
          <c:tx>
            <c:strRef>
              <c:f>Sheet1!$A$10</c:f>
              <c:strCache>
                <c:ptCount val="1"/>
                <c:pt idx="0">
                  <c:v>Board</c:v>
                </c:pt>
              </c:strCache>
            </c:strRef>
          </c:tx>
          <c:spPr>
            <a:solidFill>
              <a:schemeClr val="accent3"/>
            </a:solidFill>
            <a:ln>
              <a:noFill/>
            </a:ln>
            <a:effectLst/>
          </c:spPr>
          <c:invertIfNegative val="0"/>
          <c:cat>
            <c:strRef>
              <c:f>Sheet1!$B$7:$K$7</c:f>
              <c:strCache>
                <c:ptCount val="10"/>
                <c:pt idx="0">
                  <c:v>Squash</c:v>
                </c:pt>
                <c:pt idx="1">
                  <c:v>Rugby</c:v>
                </c:pt>
                <c:pt idx="2">
                  <c:v>Basketball</c:v>
                </c:pt>
                <c:pt idx="3">
                  <c:v>Judo</c:v>
                </c:pt>
                <c:pt idx="4">
                  <c:v>Canoe Kayak</c:v>
                </c:pt>
                <c:pt idx="5">
                  <c:v>Muaythai</c:v>
                </c:pt>
                <c:pt idx="6">
                  <c:v>Weightlifting</c:v>
                </c:pt>
                <c:pt idx="7">
                  <c:v>Volleyball</c:v>
                </c:pt>
                <c:pt idx="8">
                  <c:v>Softball</c:v>
                </c:pt>
                <c:pt idx="9">
                  <c:v>Freestyle Skiing</c:v>
                </c:pt>
              </c:strCache>
            </c:strRef>
          </c:cat>
          <c:val>
            <c:numRef>
              <c:f>Sheet1!$B$10:$K$10</c:f>
              <c:numCache>
                <c:formatCode>General</c:formatCode>
                <c:ptCount val="10"/>
                <c:pt idx="0">
                  <c:v>50</c:v>
                </c:pt>
                <c:pt idx="1">
                  <c:v>25</c:v>
                </c:pt>
                <c:pt idx="2">
                  <c:v>30</c:v>
                </c:pt>
                <c:pt idx="3">
                  <c:v>44</c:v>
                </c:pt>
                <c:pt idx="4">
                  <c:v>40</c:v>
                </c:pt>
                <c:pt idx="5">
                  <c:v>30</c:v>
                </c:pt>
                <c:pt idx="6">
                  <c:v>40</c:v>
                </c:pt>
                <c:pt idx="7">
                  <c:v>25</c:v>
                </c:pt>
                <c:pt idx="8">
                  <c:v>31</c:v>
                </c:pt>
                <c:pt idx="9">
                  <c:v>67</c:v>
                </c:pt>
              </c:numCache>
            </c:numRef>
          </c:val>
          <c:extLst>
            <c:ext xmlns:c16="http://schemas.microsoft.com/office/drawing/2014/chart" uri="{C3380CC4-5D6E-409C-BE32-E72D297353CC}">
              <c16:uniqueId val="{00000002-5F3F-4F0E-8282-2B7BC7E33803}"/>
            </c:ext>
          </c:extLst>
        </c:ser>
        <c:dLbls>
          <c:showLegendKey val="0"/>
          <c:showVal val="0"/>
          <c:showCatName val="0"/>
          <c:showSerName val="0"/>
          <c:showPercent val="0"/>
          <c:showBubbleSize val="0"/>
        </c:dLbls>
        <c:gapWidth val="219"/>
        <c:overlap val="-27"/>
        <c:axId val="600509728"/>
        <c:axId val="600512024"/>
      </c:barChart>
      <c:catAx>
        <c:axId val="60050972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Provincial Sport Organizations</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0512024"/>
        <c:crosses val="autoZero"/>
        <c:auto val="1"/>
        <c:lblAlgn val="ctr"/>
        <c:lblOffset val="100"/>
        <c:noMultiLvlLbl val="0"/>
      </c:catAx>
      <c:valAx>
        <c:axId val="600512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Female Percentages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005097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solidFill>
        <a:schemeClr val="tx1"/>
      </a:solidFill>
    </a:ln>
    <a:effectLst/>
  </c:spPr>
  <c:txPr>
    <a:bodyPr/>
    <a:lstStyle/>
    <a:p>
      <a:pPr>
        <a:defRPr sz="1200" b="1" i="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507B1-B621-4B2E-9EE1-E1785B3FBB6D}"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n-CA"/>
        </a:p>
      </dgm:t>
    </dgm:pt>
    <dgm:pt modelId="{496C6EB8-16BD-4310-A7C2-DCD6979FE646}">
      <dgm:prSet phldrT="[Text]" custT="1"/>
      <dgm:spPr>
        <a:solidFill>
          <a:schemeClr val="tx1">
            <a:lumMod val="65000"/>
            <a:lumOff val="35000"/>
          </a:schemeClr>
        </a:solidFill>
      </dgm:spPr>
      <dgm:t>
        <a:bodyPr/>
        <a:lstStyle/>
        <a:p>
          <a:r>
            <a:rPr lang="en-CA" sz="2400" dirty="0">
              <a:solidFill>
                <a:srgbClr val="FFFF00"/>
              </a:solidFill>
              <a:latin typeface="Bebas Neue Bold" panose="020B0606020202050201" pitchFamily="34" charset="0"/>
            </a:rPr>
            <a:t>Sport Development</a:t>
          </a:r>
        </a:p>
      </dgm:t>
    </dgm:pt>
    <dgm:pt modelId="{08F2D697-04C0-4C9E-B534-F22BB87BDD4C}" type="parTrans" cxnId="{863E99A2-0E2D-475C-9D77-FB6E0519F35A}">
      <dgm:prSet/>
      <dgm:spPr/>
      <dgm:t>
        <a:bodyPr/>
        <a:lstStyle/>
        <a:p>
          <a:endParaRPr lang="en-CA"/>
        </a:p>
      </dgm:t>
    </dgm:pt>
    <dgm:pt modelId="{1704EF85-FA9B-444D-BBFD-81712682BDD8}" type="sibTrans" cxnId="{863E99A2-0E2D-475C-9D77-FB6E0519F35A}">
      <dgm:prSet/>
      <dgm:spPr/>
      <dgm:t>
        <a:bodyPr/>
        <a:lstStyle/>
        <a:p>
          <a:endParaRPr lang="en-CA"/>
        </a:p>
      </dgm:t>
    </dgm:pt>
    <dgm:pt modelId="{750E54B6-FC0D-47E0-9715-452DD3046850}">
      <dgm:prSet phldrT="[Text]" custT="1"/>
      <dgm:spPr/>
      <dgm:t>
        <a:bodyPr/>
        <a:lstStyle/>
        <a:p>
          <a:r>
            <a:rPr lang="en-CA" sz="1400" dirty="0"/>
            <a:t>Create resources for marketing and programming for women and girls</a:t>
          </a:r>
        </a:p>
      </dgm:t>
    </dgm:pt>
    <dgm:pt modelId="{757ED99C-191B-4D95-962C-3DD9D20FC50C}" type="parTrans" cxnId="{3FBC073B-EA96-40D6-BA63-812CD79434D2}">
      <dgm:prSet/>
      <dgm:spPr/>
      <dgm:t>
        <a:bodyPr/>
        <a:lstStyle/>
        <a:p>
          <a:endParaRPr lang="en-CA"/>
        </a:p>
      </dgm:t>
    </dgm:pt>
    <dgm:pt modelId="{1F6FB799-4767-4AAB-BE64-16E20F2B94B2}" type="sibTrans" cxnId="{3FBC073B-EA96-40D6-BA63-812CD79434D2}">
      <dgm:prSet/>
      <dgm:spPr/>
      <dgm:t>
        <a:bodyPr/>
        <a:lstStyle/>
        <a:p>
          <a:endParaRPr lang="en-CA"/>
        </a:p>
      </dgm:t>
    </dgm:pt>
    <dgm:pt modelId="{C48A997D-7BCD-4591-966F-51A6C2F12C90}">
      <dgm:prSet phldrT="[Text]" custT="1"/>
      <dgm:spPr>
        <a:solidFill>
          <a:schemeClr val="tx1">
            <a:lumMod val="65000"/>
            <a:lumOff val="35000"/>
          </a:schemeClr>
        </a:solidFill>
      </dgm:spPr>
      <dgm:t>
        <a:bodyPr/>
        <a:lstStyle/>
        <a:p>
          <a:pPr marL="0" lvl="0" indent="0" algn="ctr" defTabSz="1022350">
            <a:lnSpc>
              <a:spcPct val="90000"/>
            </a:lnSpc>
            <a:spcBef>
              <a:spcPct val="0"/>
            </a:spcBef>
            <a:spcAft>
              <a:spcPct val="35000"/>
            </a:spcAft>
            <a:buNone/>
          </a:pPr>
          <a:r>
            <a:rPr lang="en-CA" sz="2300" kern="1200" dirty="0">
              <a:solidFill>
                <a:srgbClr val="FFFF00"/>
              </a:solidFill>
              <a:latin typeface="Bebas Neue Bold" panose="020B0606020202050201" pitchFamily="34" charset="0"/>
              <a:ea typeface="+mn-ea"/>
              <a:cs typeface="+mn-cs"/>
            </a:rPr>
            <a:t>Coach Development</a:t>
          </a:r>
        </a:p>
      </dgm:t>
    </dgm:pt>
    <dgm:pt modelId="{9C7D6F9A-BB12-4B2B-875A-A463E4456DCA}" type="parTrans" cxnId="{099B3568-4F30-4530-BE4B-8516DAFC07B4}">
      <dgm:prSet/>
      <dgm:spPr/>
      <dgm:t>
        <a:bodyPr/>
        <a:lstStyle/>
        <a:p>
          <a:endParaRPr lang="en-CA"/>
        </a:p>
      </dgm:t>
    </dgm:pt>
    <dgm:pt modelId="{B8E75DA4-5050-4F4E-96FE-1C5FCE6887C4}" type="sibTrans" cxnId="{099B3568-4F30-4530-BE4B-8516DAFC07B4}">
      <dgm:prSet/>
      <dgm:spPr/>
      <dgm:t>
        <a:bodyPr/>
        <a:lstStyle/>
        <a:p>
          <a:endParaRPr lang="en-CA"/>
        </a:p>
      </dgm:t>
    </dgm:pt>
    <dgm:pt modelId="{A5217004-C581-4100-9217-E0A8018C3F49}">
      <dgm:prSet phldrT="[Text]" custT="1"/>
      <dgm:spPr/>
      <dgm:t>
        <a:bodyPr/>
        <a:lstStyle/>
        <a:p>
          <a:r>
            <a:rPr lang="en-CA" sz="1600" dirty="0"/>
            <a:t>Coach Certification courses targeting females / subsidies</a:t>
          </a:r>
        </a:p>
      </dgm:t>
    </dgm:pt>
    <dgm:pt modelId="{430E8912-4D6C-4B43-9C9B-8E8312504DB2}" type="parTrans" cxnId="{4172DD2C-567F-464C-8823-18C76FBF0FF2}">
      <dgm:prSet/>
      <dgm:spPr/>
      <dgm:t>
        <a:bodyPr/>
        <a:lstStyle/>
        <a:p>
          <a:endParaRPr lang="en-CA"/>
        </a:p>
      </dgm:t>
    </dgm:pt>
    <dgm:pt modelId="{07004C7D-B6CE-41FF-B16C-5448A154D994}" type="sibTrans" cxnId="{4172DD2C-567F-464C-8823-18C76FBF0FF2}">
      <dgm:prSet/>
      <dgm:spPr/>
      <dgm:t>
        <a:bodyPr/>
        <a:lstStyle/>
        <a:p>
          <a:endParaRPr lang="en-CA"/>
        </a:p>
      </dgm:t>
    </dgm:pt>
    <dgm:pt modelId="{D8580C0D-A06C-4194-99CF-6FCE97BFF9AC}">
      <dgm:prSet phldrT="[Text]" custT="1"/>
      <dgm:spPr>
        <a:solidFill>
          <a:schemeClr val="tx1">
            <a:lumMod val="65000"/>
            <a:lumOff val="35000"/>
          </a:schemeClr>
        </a:solidFill>
      </dgm:spPr>
      <dgm:t>
        <a:bodyPr/>
        <a:lstStyle/>
        <a:p>
          <a:pPr marL="0" algn="ctr" defTabSz="800100" rtl="0" eaLnBrk="1" latinLnBrk="0" hangingPunct="1">
            <a:lnSpc>
              <a:spcPct val="90000"/>
            </a:lnSpc>
            <a:spcBef>
              <a:spcPct val="0"/>
            </a:spcBef>
            <a:spcAft>
              <a:spcPct val="35000"/>
            </a:spcAft>
          </a:pPr>
          <a:r>
            <a:rPr lang="en-CA" sz="2300" kern="1200" dirty="0">
              <a:solidFill>
                <a:srgbClr val="FFFF00"/>
              </a:solidFill>
              <a:latin typeface="Bebas Neue Bold" panose="020B0606020202050201" pitchFamily="34" charset="0"/>
              <a:ea typeface="+mn-ea"/>
              <a:cs typeface="+mn-cs"/>
            </a:rPr>
            <a:t>Business Excellence</a:t>
          </a:r>
        </a:p>
      </dgm:t>
    </dgm:pt>
    <dgm:pt modelId="{6B0BC3EF-72BB-4E11-97DB-25B71A297826}" type="parTrans" cxnId="{AD3883F3-254F-4CE8-8405-28264B9BFF12}">
      <dgm:prSet/>
      <dgm:spPr/>
      <dgm:t>
        <a:bodyPr/>
        <a:lstStyle/>
        <a:p>
          <a:endParaRPr lang="en-CA"/>
        </a:p>
      </dgm:t>
    </dgm:pt>
    <dgm:pt modelId="{CFD982B4-84EA-4261-A140-F73FDF6A5E84}" type="sibTrans" cxnId="{AD3883F3-254F-4CE8-8405-28264B9BFF12}">
      <dgm:prSet/>
      <dgm:spPr/>
      <dgm:t>
        <a:bodyPr/>
        <a:lstStyle/>
        <a:p>
          <a:endParaRPr lang="en-CA"/>
        </a:p>
      </dgm:t>
    </dgm:pt>
    <dgm:pt modelId="{71DC0BF8-CDC1-434A-A2FE-1ACABBEC311F}">
      <dgm:prSet/>
      <dgm:spPr>
        <a:solidFill>
          <a:schemeClr val="tx1">
            <a:lumMod val="65000"/>
            <a:lumOff val="35000"/>
          </a:schemeClr>
        </a:solidFill>
      </dgm:spPr>
      <dgm:t>
        <a:bodyPr/>
        <a:lstStyle/>
        <a:p>
          <a:endParaRPr lang="en-CA"/>
        </a:p>
      </dgm:t>
    </dgm:pt>
    <dgm:pt modelId="{63858B9F-5F1A-4669-887C-F46CA58D65C8}" type="parTrans" cxnId="{20FFBC0F-FD61-4E13-80EB-8CA28572F9DA}">
      <dgm:prSet/>
      <dgm:spPr/>
      <dgm:t>
        <a:bodyPr/>
        <a:lstStyle/>
        <a:p>
          <a:endParaRPr lang="en-CA"/>
        </a:p>
      </dgm:t>
    </dgm:pt>
    <dgm:pt modelId="{7E247A86-2A9C-49E5-AE2E-DF47CCC305DB}" type="sibTrans" cxnId="{20FFBC0F-FD61-4E13-80EB-8CA28572F9DA}">
      <dgm:prSet/>
      <dgm:spPr/>
      <dgm:t>
        <a:bodyPr/>
        <a:lstStyle/>
        <a:p>
          <a:endParaRPr lang="en-CA"/>
        </a:p>
      </dgm:t>
    </dgm:pt>
    <dgm:pt modelId="{A9D6542E-F2D0-4A14-BB03-6039DC21B575}">
      <dgm:prSet/>
      <dgm:spPr>
        <a:solidFill>
          <a:schemeClr val="tx1">
            <a:lumMod val="65000"/>
            <a:lumOff val="35000"/>
          </a:schemeClr>
        </a:solidFill>
      </dgm:spPr>
      <dgm:t>
        <a:bodyPr/>
        <a:lstStyle/>
        <a:p>
          <a:endParaRPr lang="en-CA"/>
        </a:p>
      </dgm:t>
    </dgm:pt>
    <dgm:pt modelId="{2D4DDF6C-5DF0-414A-8F1D-9F4BF96A03BC}" type="sibTrans" cxnId="{C2C40109-A8D6-4C9D-9DB2-0ADEB995BA60}">
      <dgm:prSet/>
      <dgm:spPr/>
      <dgm:t>
        <a:bodyPr/>
        <a:lstStyle/>
        <a:p>
          <a:endParaRPr lang="en-CA"/>
        </a:p>
      </dgm:t>
    </dgm:pt>
    <dgm:pt modelId="{9F845685-AF40-47B7-942C-14E81CC40426}" type="parTrans" cxnId="{C2C40109-A8D6-4C9D-9DB2-0ADEB995BA60}">
      <dgm:prSet/>
      <dgm:spPr/>
      <dgm:t>
        <a:bodyPr/>
        <a:lstStyle/>
        <a:p>
          <a:endParaRPr lang="en-CA"/>
        </a:p>
      </dgm:t>
    </dgm:pt>
    <dgm:pt modelId="{A62568E9-7CE2-416E-A1F0-0981736EF40B}">
      <dgm:prSet phldrT="[Text]" custT="1"/>
      <dgm:spPr/>
      <dgm:t>
        <a:bodyPr/>
        <a:lstStyle/>
        <a:p>
          <a:r>
            <a:rPr lang="en-CA" sz="1600" dirty="0"/>
            <a:t>Official Certification/  Rules Clinics targeting females</a:t>
          </a:r>
        </a:p>
      </dgm:t>
    </dgm:pt>
    <dgm:pt modelId="{1195B257-7656-48FC-B08A-7349BC24BDCC}" type="sibTrans" cxnId="{7FC1E00B-DF73-48B6-BC57-3D37F216321E}">
      <dgm:prSet/>
      <dgm:spPr/>
      <dgm:t>
        <a:bodyPr/>
        <a:lstStyle/>
        <a:p>
          <a:endParaRPr lang="en-CA"/>
        </a:p>
      </dgm:t>
    </dgm:pt>
    <dgm:pt modelId="{ABA88055-3A7B-4680-9197-906E6EAD9507}" type="parTrans" cxnId="{7FC1E00B-DF73-48B6-BC57-3D37F216321E}">
      <dgm:prSet/>
      <dgm:spPr/>
      <dgm:t>
        <a:bodyPr/>
        <a:lstStyle/>
        <a:p>
          <a:endParaRPr lang="en-CA"/>
        </a:p>
      </dgm:t>
    </dgm:pt>
    <dgm:pt modelId="{87161714-AB59-47A1-A6AE-6E7B110529F5}">
      <dgm:prSet custT="1"/>
      <dgm:spPr/>
      <dgm:t>
        <a:bodyPr/>
        <a:lstStyle/>
        <a:p>
          <a:pPr algn="l"/>
          <a:r>
            <a:rPr lang="en-CA" sz="1600" dirty="0"/>
            <a:t>Create GE Policy / Accountability</a:t>
          </a:r>
        </a:p>
      </dgm:t>
    </dgm:pt>
    <dgm:pt modelId="{D5D741C2-1AFB-4D06-BFF7-E58D885606CE}" type="parTrans" cxnId="{43DCA5C5-9AD4-4A04-812E-1772B43E4D9A}">
      <dgm:prSet/>
      <dgm:spPr/>
      <dgm:t>
        <a:bodyPr/>
        <a:lstStyle/>
        <a:p>
          <a:endParaRPr lang="en-CA"/>
        </a:p>
      </dgm:t>
    </dgm:pt>
    <dgm:pt modelId="{0369F2A6-32DC-42D5-8000-C89F650BEDB1}" type="sibTrans" cxnId="{43DCA5C5-9AD4-4A04-812E-1772B43E4D9A}">
      <dgm:prSet/>
      <dgm:spPr/>
      <dgm:t>
        <a:bodyPr/>
        <a:lstStyle/>
        <a:p>
          <a:endParaRPr lang="en-CA"/>
        </a:p>
      </dgm:t>
    </dgm:pt>
    <dgm:pt modelId="{CE0584EA-D767-411B-A947-EC499F985268}">
      <dgm:prSet custT="1"/>
      <dgm:spPr/>
      <dgm:t>
        <a:bodyPr/>
        <a:lstStyle/>
        <a:p>
          <a:pPr algn="l"/>
          <a:r>
            <a:rPr lang="en-CA" sz="1600" dirty="0"/>
            <a:t>Launch GE Committee</a:t>
          </a:r>
        </a:p>
      </dgm:t>
    </dgm:pt>
    <dgm:pt modelId="{70251134-D84E-487A-B951-70194C3D588A}" type="parTrans" cxnId="{B2334850-1B5F-4C1E-B288-FD461E0C54AA}">
      <dgm:prSet/>
      <dgm:spPr/>
      <dgm:t>
        <a:bodyPr/>
        <a:lstStyle/>
        <a:p>
          <a:endParaRPr lang="en-CA"/>
        </a:p>
      </dgm:t>
    </dgm:pt>
    <dgm:pt modelId="{94E0E29D-DE3B-483E-92B9-CE33B6BFB9CB}" type="sibTrans" cxnId="{B2334850-1B5F-4C1E-B288-FD461E0C54AA}">
      <dgm:prSet/>
      <dgm:spPr/>
      <dgm:t>
        <a:bodyPr/>
        <a:lstStyle/>
        <a:p>
          <a:endParaRPr lang="en-CA"/>
        </a:p>
      </dgm:t>
    </dgm:pt>
    <dgm:pt modelId="{4A9857BC-AA93-4C11-BBDD-B2CA8650FD4F}">
      <dgm:prSet phldrT="[Text]" custT="1"/>
      <dgm:spPr/>
      <dgm:t>
        <a:bodyPr/>
        <a:lstStyle/>
        <a:p>
          <a:r>
            <a:rPr lang="en-CA" sz="1600" dirty="0"/>
            <a:t>Certification progression incentives</a:t>
          </a:r>
        </a:p>
      </dgm:t>
    </dgm:pt>
    <dgm:pt modelId="{BD0EC8BC-D523-4ECC-915D-8FA4AEE01308}" type="parTrans" cxnId="{8620DA01-BA3F-4403-A4F7-A828B659EC1C}">
      <dgm:prSet/>
      <dgm:spPr/>
      <dgm:t>
        <a:bodyPr/>
        <a:lstStyle/>
        <a:p>
          <a:endParaRPr lang="en-CA"/>
        </a:p>
      </dgm:t>
    </dgm:pt>
    <dgm:pt modelId="{B378E23B-05E4-4FA7-851D-3998EAC3619F}" type="sibTrans" cxnId="{8620DA01-BA3F-4403-A4F7-A828B659EC1C}">
      <dgm:prSet/>
      <dgm:spPr/>
      <dgm:t>
        <a:bodyPr/>
        <a:lstStyle/>
        <a:p>
          <a:endParaRPr lang="en-CA"/>
        </a:p>
      </dgm:t>
    </dgm:pt>
    <dgm:pt modelId="{A9AEE570-F7A0-4381-8B68-522288B3CFE4}">
      <dgm:prSet custT="1"/>
      <dgm:spPr/>
      <dgm:t>
        <a:bodyPr/>
        <a:lstStyle/>
        <a:p>
          <a:r>
            <a:rPr lang="en-CA" sz="1600" dirty="0"/>
            <a:t>Certification progression incentives</a:t>
          </a:r>
        </a:p>
      </dgm:t>
    </dgm:pt>
    <dgm:pt modelId="{8281E149-F52A-48FF-95EE-DE4289F1B6F6}" type="parTrans" cxnId="{BB00BECE-F8F4-4DFB-973A-03FF5741CE41}">
      <dgm:prSet/>
      <dgm:spPr/>
      <dgm:t>
        <a:bodyPr/>
        <a:lstStyle/>
        <a:p>
          <a:endParaRPr lang="en-CA"/>
        </a:p>
      </dgm:t>
    </dgm:pt>
    <dgm:pt modelId="{64EC0D88-EDD0-4FD8-A452-32D1C3B1F9E4}" type="sibTrans" cxnId="{BB00BECE-F8F4-4DFB-973A-03FF5741CE41}">
      <dgm:prSet/>
      <dgm:spPr/>
      <dgm:t>
        <a:bodyPr/>
        <a:lstStyle/>
        <a:p>
          <a:endParaRPr lang="en-CA"/>
        </a:p>
      </dgm:t>
    </dgm:pt>
    <dgm:pt modelId="{5F01209D-6297-4FA0-8119-B53C7CE42B2D}">
      <dgm:prSet phldrT="[Text]" custT="1"/>
      <dgm:spPr/>
      <dgm:t>
        <a:bodyPr/>
        <a:lstStyle/>
        <a:p>
          <a:r>
            <a:rPr lang="en-CA" sz="1400" dirty="0"/>
            <a:t>Learn to Play initiatives for women/girls</a:t>
          </a:r>
        </a:p>
      </dgm:t>
    </dgm:pt>
    <dgm:pt modelId="{614F71DE-906B-431C-852A-B3E6DE869A2F}" type="parTrans" cxnId="{D504427F-CA4D-4C38-939F-B90CCCF8F0E5}">
      <dgm:prSet/>
      <dgm:spPr/>
      <dgm:t>
        <a:bodyPr/>
        <a:lstStyle/>
        <a:p>
          <a:endParaRPr lang="en-CA"/>
        </a:p>
      </dgm:t>
    </dgm:pt>
    <dgm:pt modelId="{61213F76-25CD-4747-8D59-6595F11F7E7D}" type="sibTrans" cxnId="{D504427F-CA4D-4C38-939F-B90CCCF8F0E5}">
      <dgm:prSet/>
      <dgm:spPr/>
      <dgm:t>
        <a:bodyPr/>
        <a:lstStyle/>
        <a:p>
          <a:endParaRPr lang="en-CA"/>
        </a:p>
      </dgm:t>
    </dgm:pt>
    <dgm:pt modelId="{E990B2F8-DB8F-4BFB-8037-E56BA671C7CA}">
      <dgm:prSet custT="1"/>
      <dgm:spPr/>
      <dgm:t>
        <a:bodyPr/>
        <a:lstStyle/>
        <a:p>
          <a:r>
            <a:rPr lang="en-CA" sz="1600" dirty="0"/>
            <a:t>Learn to Train and Train to Compete opportunities for women/girls</a:t>
          </a:r>
        </a:p>
      </dgm:t>
    </dgm:pt>
    <dgm:pt modelId="{6C5A6855-8ACA-4E89-BB88-825B76FEE89D}" type="parTrans" cxnId="{B77BD22D-C24D-4E6A-9366-E8B703734C08}">
      <dgm:prSet/>
      <dgm:spPr/>
      <dgm:t>
        <a:bodyPr/>
        <a:lstStyle/>
        <a:p>
          <a:endParaRPr lang="en-CA"/>
        </a:p>
      </dgm:t>
    </dgm:pt>
    <dgm:pt modelId="{C42C43AD-DAE5-4A93-ADB3-07305697C3A5}" type="sibTrans" cxnId="{B77BD22D-C24D-4E6A-9366-E8B703734C08}">
      <dgm:prSet/>
      <dgm:spPr/>
      <dgm:t>
        <a:bodyPr/>
        <a:lstStyle/>
        <a:p>
          <a:endParaRPr lang="en-CA"/>
        </a:p>
      </dgm:t>
    </dgm:pt>
    <dgm:pt modelId="{EC0C800E-95F4-476E-814D-9B75B20EAC01}">
      <dgm:prSet phldrT="[Text]" custT="1"/>
      <dgm:spPr/>
      <dgm:t>
        <a:bodyPr/>
        <a:lstStyle/>
        <a:p>
          <a:r>
            <a:rPr lang="en-CA" sz="1400" dirty="0"/>
            <a:t>Club Excellence Programs/Mentorship</a:t>
          </a:r>
        </a:p>
      </dgm:t>
    </dgm:pt>
    <dgm:pt modelId="{7E204806-A26D-4117-A3DE-848A92F463F5}" type="parTrans" cxnId="{B527E91F-D0FC-4F3F-BB7E-057112CC0594}">
      <dgm:prSet/>
      <dgm:spPr/>
      <dgm:t>
        <a:bodyPr/>
        <a:lstStyle/>
        <a:p>
          <a:endParaRPr lang="en-CA"/>
        </a:p>
      </dgm:t>
    </dgm:pt>
    <dgm:pt modelId="{D8D864B1-8744-4A7A-A8D1-D9EF4BBFC718}" type="sibTrans" cxnId="{B527E91F-D0FC-4F3F-BB7E-057112CC0594}">
      <dgm:prSet/>
      <dgm:spPr/>
      <dgm:t>
        <a:bodyPr/>
        <a:lstStyle/>
        <a:p>
          <a:endParaRPr lang="en-CA"/>
        </a:p>
      </dgm:t>
    </dgm:pt>
    <dgm:pt modelId="{7AD6AB32-6F70-423B-8062-BD8392DA2143}">
      <dgm:prSet custT="1"/>
      <dgm:spPr/>
      <dgm:t>
        <a:bodyPr/>
        <a:lstStyle/>
        <a:p>
          <a:r>
            <a:rPr lang="en-CA" sz="1600" dirty="0"/>
            <a:t>Secondary school and university league development </a:t>
          </a:r>
        </a:p>
      </dgm:t>
    </dgm:pt>
    <dgm:pt modelId="{C8AF481A-3DFD-4589-A3FD-AF251D2D2D00}" type="parTrans" cxnId="{18E9D893-D56A-4DF3-8C21-81B7612299DE}">
      <dgm:prSet/>
      <dgm:spPr/>
      <dgm:t>
        <a:bodyPr/>
        <a:lstStyle/>
        <a:p>
          <a:endParaRPr lang="en-CA"/>
        </a:p>
      </dgm:t>
    </dgm:pt>
    <dgm:pt modelId="{4C04CFCA-0519-48A7-8ED6-7DA97853C2A1}" type="sibTrans" cxnId="{18E9D893-D56A-4DF3-8C21-81B7612299DE}">
      <dgm:prSet/>
      <dgm:spPr/>
      <dgm:t>
        <a:bodyPr/>
        <a:lstStyle/>
        <a:p>
          <a:endParaRPr lang="en-CA"/>
        </a:p>
      </dgm:t>
    </dgm:pt>
    <dgm:pt modelId="{DE894D9B-4F01-465F-9707-169B62E00BA9}">
      <dgm:prSet custT="1"/>
      <dgm:spPr/>
      <dgm:t>
        <a:bodyPr/>
        <a:lstStyle/>
        <a:p>
          <a:pPr algn="ctr">
            <a:buNone/>
          </a:pPr>
          <a:r>
            <a:rPr lang="en-CA" sz="1600" dirty="0"/>
            <a:t>*First Step*</a:t>
          </a:r>
        </a:p>
      </dgm:t>
    </dgm:pt>
    <dgm:pt modelId="{7A66358C-9B1D-4634-B279-888C681CF8BF}" type="parTrans" cxnId="{2E114D5D-C5A1-4FFC-816A-9561B0CBDF9A}">
      <dgm:prSet/>
      <dgm:spPr/>
      <dgm:t>
        <a:bodyPr/>
        <a:lstStyle/>
        <a:p>
          <a:endParaRPr lang="en-US"/>
        </a:p>
      </dgm:t>
    </dgm:pt>
    <dgm:pt modelId="{DB9C8E28-32A6-48E8-814D-85DDD56F8320}" type="sibTrans" cxnId="{2E114D5D-C5A1-4FFC-816A-9561B0CBDF9A}">
      <dgm:prSet/>
      <dgm:spPr/>
      <dgm:t>
        <a:bodyPr/>
        <a:lstStyle/>
        <a:p>
          <a:endParaRPr lang="en-US"/>
        </a:p>
      </dgm:t>
    </dgm:pt>
    <dgm:pt modelId="{02160EED-5B5B-4B39-84BD-CC8BA490D164}">
      <dgm:prSet custT="1"/>
      <dgm:spPr/>
      <dgm:t>
        <a:bodyPr/>
        <a:lstStyle/>
        <a:p>
          <a:pPr algn="l"/>
          <a:endParaRPr lang="en-CA" sz="1600" dirty="0"/>
        </a:p>
      </dgm:t>
    </dgm:pt>
    <dgm:pt modelId="{7AD39A5A-7126-4917-9383-EBA0F224414E}" type="parTrans" cxnId="{F428176A-6E24-45F7-AF50-3B20A1ACBCC8}">
      <dgm:prSet/>
      <dgm:spPr/>
      <dgm:t>
        <a:bodyPr/>
        <a:lstStyle/>
        <a:p>
          <a:endParaRPr lang="en-US"/>
        </a:p>
      </dgm:t>
    </dgm:pt>
    <dgm:pt modelId="{43EAE131-66C4-4673-AFEA-0B7F3E6C2DE7}" type="sibTrans" cxnId="{F428176A-6E24-45F7-AF50-3B20A1ACBCC8}">
      <dgm:prSet/>
      <dgm:spPr/>
      <dgm:t>
        <a:bodyPr/>
        <a:lstStyle/>
        <a:p>
          <a:endParaRPr lang="en-US"/>
        </a:p>
      </dgm:t>
    </dgm:pt>
    <dgm:pt modelId="{183BADE0-E2C2-4D12-9523-04A5C5BD5AE7}">
      <dgm:prSet custT="1"/>
      <dgm:spPr/>
      <dgm:t>
        <a:bodyPr/>
        <a:lstStyle/>
        <a:p>
          <a:pPr algn="l"/>
          <a:endParaRPr lang="en-CA" sz="1600" dirty="0"/>
        </a:p>
      </dgm:t>
    </dgm:pt>
    <dgm:pt modelId="{2138795C-9562-40D6-A625-8D21F207AB8E}" type="parTrans" cxnId="{8FC0072D-7BA5-4192-918C-6CFFF15F1CFA}">
      <dgm:prSet/>
      <dgm:spPr/>
      <dgm:t>
        <a:bodyPr/>
        <a:lstStyle/>
        <a:p>
          <a:endParaRPr lang="en-US"/>
        </a:p>
      </dgm:t>
    </dgm:pt>
    <dgm:pt modelId="{F2577FB8-81B3-423B-A2CA-85A9FCB0D6F3}" type="sibTrans" cxnId="{8FC0072D-7BA5-4192-918C-6CFFF15F1CFA}">
      <dgm:prSet/>
      <dgm:spPr/>
      <dgm:t>
        <a:bodyPr/>
        <a:lstStyle/>
        <a:p>
          <a:endParaRPr lang="en-US"/>
        </a:p>
      </dgm:t>
    </dgm:pt>
    <dgm:pt modelId="{6BAB0153-6FE4-490C-8F81-1356EE13141F}">
      <dgm:prSet custT="1"/>
      <dgm:spPr/>
      <dgm:t>
        <a:bodyPr/>
        <a:lstStyle/>
        <a:p>
          <a:pPr algn="l"/>
          <a:endParaRPr lang="en-CA" sz="1600" dirty="0"/>
        </a:p>
      </dgm:t>
    </dgm:pt>
    <dgm:pt modelId="{88AC7164-BC27-4AAB-8A24-8D61B6E915D1}" type="parTrans" cxnId="{510D9E2E-ECFE-476C-964C-9027C304B88B}">
      <dgm:prSet/>
      <dgm:spPr/>
      <dgm:t>
        <a:bodyPr/>
        <a:lstStyle/>
        <a:p>
          <a:endParaRPr lang="en-US"/>
        </a:p>
      </dgm:t>
    </dgm:pt>
    <dgm:pt modelId="{321698A0-E76B-4CF1-A9DA-1068C4F07025}" type="sibTrans" cxnId="{510D9E2E-ECFE-476C-964C-9027C304B88B}">
      <dgm:prSet/>
      <dgm:spPr/>
      <dgm:t>
        <a:bodyPr/>
        <a:lstStyle/>
        <a:p>
          <a:endParaRPr lang="en-US"/>
        </a:p>
      </dgm:t>
    </dgm:pt>
    <dgm:pt modelId="{649B1E52-8092-4F29-8BF4-19562484B775}">
      <dgm:prSet custT="1"/>
      <dgm:spPr/>
      <dgm:t>
        <a:bodyPr/>
        <a:lstStyle/>
        <a:p>
          <a:pPr algn="l">
            <a:buNone/>
          </a:pPr>
          <a:endParaRPr lang="en-CA" sz="1600" dirty="0"/>
        </a:p>
      </dgm:t>
    </dgm:pt>
    <dgm:pt modelId="{4BA6F12E-94D3-4CE0-9E46-1DD603CBE7CF}" type="parTrans" cxnId="{829FF97F-1989-4B6C-B28E-45CBA9EB5C4D}">
      <dgm:prSet/>
      <dgm:spPr/>
      <dgm:t>
        <a:bodyPr/>
        <a:lstStyle/>
        <a:p>
          <a:endParaRPr lang="en-US"/>
        </a:p>
      </dgm:t>
    </dgm:pt>
    <dgm:pt modelId="{7EB0764A-5FB4-424D-8377-76B8E07172D8}" type="sibTrans" cxnId="{829FF97F-1989-4B6C-B28E-45CBA9EB5C4D}">
      <dgm:prSet/>
      <dgm:spPr/>
      <dgm:t>
        <a:bodyPr/>
        <a:lstStyle/>
        <a:p>
          <a:endParaRPr lang="en-US"/>
        </a:p>
      </dgm:t>
    </dgm:pt>
    <dgm:pt modelId="{DA6F5429-BD56-43FB-A225-532B27739EFD}">
      <dgm:prSet custT="1"/>
      <dgm:spPr/>
      <dgm:t>
        <a:bodyPr/>
        <a:lstStyle/>
        <a:p>
          <a:pPr algn="l">
            <a:buNone/>
          </a:pPr>
          <a:endParaRPr lang="en-CA" sz="1600" dirty="0"/>
        </a:p>
      </dgm:t>
    </dgm:pt>
    <dgm:pt modelId="{2B117CB1-0FF0-4DD7-8901-3E2183B84FA5}" type="parTrans" cxnId="{774B574B-9ABF-440E-A305-16DA75D9A33A}">
      <dgm:prSet/>
      <dgm:spPr/>
      <dgm:t>
        <a:bodyPr/>
        <a:lstStyle/>
        <a:p>
          <a:endParaRPr lang="en-US"/>
        </a:p>
      </dgm:t>
    </dgm:pt>
    <dgm:pt modelId="{D9E59399-393A-47E7-B341-941F91E0E454}" type="sibTrans" cxnId="{774B574B-9ABF-440E-A305-16DA75D9A33A}">
      <dgm:prSet/>
      <dgm:spPr/>
      <dgm:t>
        <a:bodyPr/>
        <a:lstStyle/>
        <a:p>
          <a:endParaRPr lang="en-US"/>
        </a:p>
      </dgm:t>
    </dgm:pt>
    <dgm:pt modelId="{F97568B8-2B66-4F7B-91A4-4A15A4ACE9D3}" type="pres">
      <dgm:prSet presAssocID="{0CE507B1-B621-4B2E-9EE1-E1785B3FBB6D}" presName="Name0" presStyleCnt="0">
        <dgm:presLayoutVars>
          <dgm:dir/>
          <dgm:animLvl val="lvl"/>
          <dgm:resizeHandles val="exact"/>
        </dgm:presLayoutVars>
      </dgm:prSet>
      <dgm:spPr/>
    </dgm:pt>
    <dgm:pt modelId="{DFA5993A-936D-49DE-851B-C6B5C9E93427}" type="pres">
      <dgm:prSet presAssocID="{496C6EB8-16BD-4310-A7C2-DCD6979FE646}" presName="composite" presStyleCnt="0"/>
      <dgm:spPr/>
    </dgm:pt>
    <dgm:pt modelId="{9E31EE74-D923-4547-9495-34318449CD6A}" type="pres">
      <dgm:prSet presAssocID="{496C6EB8-16BD-4310-A7C2-DCD6979FE646}" presName="parTx" presStyleLbl="alignNode1" presStyleIdx="0" presStyleCnt="5">
        <dgm:presLayoutVars>
          <dgm:chMax val="0"/>
          <dgm:chPref val="0"/>
          <dgm:bulletEnabled val="1"/>
        </dgm:presLayoutVars>
      </dgm:prSet>
      <dgm:spPr/>
    </dgm:pt>
    <dgm:pt modelId="{FFA4CD36-0DC7-4C71-84E6-44B7D683A66F}" type="pres">
      <dgm:prSet presAssocID="{496C6EB8-16BD-4310-A7C2-DCD6979FE646}" presName="desTx" presStyleLbl="alignAccFollowNode1" presStyleIdx="0" presStyleCnt="5">
        <dgm:presLayoutVars>
          <dgm:bulletEnabled val="1"/>
        </dgm:presLayoutVars>
      </dgm:prSet>
      <dgm:spPr/>
    </dgm:pt>
    <dgm:pt modelId="{F1BA344E-FCA9-46B9-9416-AAFE7BC4CC45}" type="pres">
      <dgm:prSet presAssocID="{1704EF85-FA9B-444D-BBFD-81712682BDD8}" presName="space" presStyleCnt="0"/>
      <dgm:spPr/>
    </dgm:pt>
    <dgm:pt modelId="{7987DC76-EAA0-4F07-AFE9-05A2225CA4F2}" type="pres">
      <dgm:prSet presAssocID="{C48A997D-7BCD-4591-966F-51A6C2F12C90}" presName="composite" presStyleCnt="0"/>
      <dgm:spPr/>
    </dgm:pt>
    <dgm:pt modelId="{54A5F8D9-5543-4D2F-9272-DB90A581CABB}" type="pres">
      <dgm:prSet presAssocID="{C48A997D-7BCD-4591-966F-51A6C2F12C90}" presName="parTx" presStyleLbl="alignNode1" presStyleIdx="1" presStyleCnt="5">
        <dgm:presLayoutVars>
          <dgm:chMax val="0"/>
          <dgm:chPref val="0"/>
          <dgm:bulletEnabled val="1"/>
        </dgm:presLayoutVars>
      </dgm:prSet>
      <dgm:spPr/>
    </dgm:pt>
    <dgm:pt modelId="{38CACEFC-79D2-45E3-A844-7969C129E01A}" type="pres">
      <dgm:prSet presAssocID="{C48A997D-7BCD-4591-966F-51A6C2F12C90}" presName="desTx" presStyleLbl="alignAccFollowNode1" presStyleIdx="1" presStyleCnt="5" custLinFactNeighborX="1146" custLinFactNeighborY="-397">
        <dgm:presLayoutVars>
          <dgm:bulletEnabled val="1"/>
        </dgm:presLayoutVars>
      </dgm:prSet>
      <dgm:spPr/>
    </dgm:pt>
    <dgm:pt modelId="{3A6841FE-49B2-436F-9883-36733F449496}" type="pres">
      <dgm:prSet presAssocID="{B8E75DA4-5050-4F4E-96FE-1C5FCE6887C4}" presName="space" presStyleCnt="0"/>
      <dgm:spPr/>
    </dgm:pt>
    <dgm:pt modelId="{37A263F3-B6F5-4742-84B7-6D73271187A2}" type="pres">
      <dgm:prSet presAssocID="{D8580C0D-A06C-4194-99CF-6FCE97BFF9AC}" presName="composite" presStyleCnt="0"/>
      <dgm:spPr/>
    </dgm:pt>
    <dgm:pt modelId="{C0C79E2A-A936-47BD-A2F6-E376E49738BE}" type="pres">
      <dgm:prSet presAssocID="{D8580C0D-A06C-4194-99CF-6FCE97BFF9AC}" presName="parTx" presStyleLbl="alignNode1" presStyleIdx="2" presStyleCnt="5" custLinFactX="14272" custLinFactNeighborX="100000" custLinFactNeighborY="1210">
        <dgm:presLayoutVars>
          <dgm:chMax val="0"/>
          <dgm:chPref val="0"/>
          <dgm:bulletEnabled val="1"/>
        </dgm:presLayoutVars>
      </dgm:prSet>
      <dgm:spPr/>
    </dgm:pt>
    <dgm:pt modelId="{B5EEA4AF-78BD-4314-A2C0-DC975D91E746}" type="pres">
      <dgm:prSet presAssocID="{D8580C0D-A06C-4194-99CF-6FCE97BFF9AC}" presName="desTx" presStyleLbl="alignAccFollowNode1" presStyleIdx="2" presStyleCnt="5">
        <dgm:presLayoutVars>
          <dgm:bulletEnabled val="1"/>
        </dgm:presLayoutVars>
      </dgm:prSet>
      <dgm:spPr/>
    </dgm:pt>
    <dgm:pt modelId="{3AFA106C-5549-4B8D-8926-A7C533146DEB}" type="pres">
      <dgm:prSet presAssocID="{CFD982B4-84EA-4261-A140-F73FDF6A5E84}" presName="space" presStyleCnt="0"/>
      <dgm:spPr/>
    </dgm:pt>
    <dgm:pt modelId="{87EE2E0B-76A0-4E88-89FF-38E896A69CB4}" type="pres">
      <dgm:prSet presAssocID="{A9D6542E-F2D0-4A14-BB03-6039DC21B575}" presName="composite" presStyleCnt="0"/>
      <dgm:spPr/>
    </dgm:pt>
    <dgm:pt modelId="{011F5AB8-0E8B-4D28-9BA3-550AB1408769}" type="pres">
      <dgm:prSet presAssocID="{A9D6542E-F2D0-4A14-BB03-6039DC21B575}" presName="parTx" presStyleLbl="alignNode1" presStyleIdx="3" presStyleCnt="5" custLinFactX="-14314" custLinFactNeighborX="-100000" custLinFactNeighborY="2028">
        <dgm:presLayoutVars>
          <dgm:chMax val="0"/>
          <dgm:chPref val="0"/>
          <dgm:bulletEnabled val="1"/>
        </dgm:presLayoutVars>
      </dgm:prSet>
      <dgm:spPr/>
    </dgm:pt>
    <dgm:pt modelId="{F7161160-652C-4BD1-8295-216A201FFE20}" type="pres">
      <dgm:prSet presAssocID="{A9D6542E-F2D0-4A14-BB03-6039DC21B575}" presName="desTx" presStyleLbl="alignAccFollowNode1" presStyleIdx="3" presStyleCnt="5">
        <dgm:presLayoutVars>
          <dgm:bulletEnabled val="1"/>
        </dgm:presLayoutVars>
      </dgm:prSet>
      <dgm:spPr/>
    </dgm:pt>
    <dgm:pt modelId="{357D93D4-F104-42F8-89F3-822AD0B06C69}" type="pres">
      <dgm:prSet presAssocID="{2D4DDF6C-5DF0-414A-8F1D-9F4BF96A03BC}" presName="space" presStyleCnt="0"/>
      <dgm:spPr/>
    </dgm:pt>
    <dgm:pt modelId="{047FDF54-6A6F-425C-A68F-A83F9B4A291D}" type="pres">
      <dgm:prSet presAssocID="{71DC0BF8-CDC1-434A-A2FE-1ACABBEC311F}" presName="composite" presStyleCnt="0"/>
      <dgm:spPr/>
    </dgm:pt>
    <dgm:pt modelId="{1644F9DA-3A11-4B39-8D2C-CF30CD667C9E}" type="pres">
      <dgm:prSet presAssocID="{71DC0BF8-CDC1-434A-A2FE-1ACABBEC311F}" presName="parTx" presStyleLbl="alignNode1" presStyleIdx="4" presStyleCnt="5">
        <dgm:presLayoutVars>
          <dgm:chMax val="0"/>
          <dgm:chPref val="0"/>
          <dgm:bulletEnabled val="1"/>
        </dgm:presLayoutVars>
      </dgm:prSet>
      <dgm:spPr/>
    </dgm:pt>
    <dgm:pt modelId="{2D4E5A33-45BD-4FC9-BEF8-21833E2EAA3D}" type="pres">
      <dgm:prSet presAssocID="{71DC0BF8-CDC1-434A-A2FE-1ACABBEC311F}" presName="desTx" presStyleLbl="alignAccFollowNode1" presStyleIdx="4" presStyleCnt="5">
        <dgm:presLayoutVars>
          <dgm:bulletEnabled val="1"/>
        </dgm:presLayoutVars>
      </dgm:prSet>
      <dgm:spPr/>
    </dgm:pt>
  </dgm:ptLst>
  <dgm:cxnLst>
    <dgm:cxn modelId="{8620DA01-BA3F-4403-A4F7-A828B659EC1C}" srcId="{D8580C0D-A06C-4194-99CF-6FCE97BFF9AC}" destId="{4A9857BC-AA93-4C11-BBDD-B2CA8650FD4F}" srcOrd="1" destOrd="0" parTransId="{BD0EC8BC-D523-4ECC-915D-8FA4AEE01308}" sibTransId="{B378E23B-05E4-4FA7-851D-3998EAC3619F}"/>
    <dgm:cxn modelId="{C2C40109-A8D6-4C9D-9DB2-0ADEB995BA60}" srcId="{0CE507B1-B621-4B2E-9EE1-E1785B3FBB6D}" destId="{A9D6542E-F2D0-4A14-BB03-6039DC21B575}" srcOrd="3" destOrd="0" parTransId="{9F845685-AF40-47B7-942C-14E81CC40426}" sibTransId="{2D4DDF6C-5DF0-414A-8F1D-9F4BF96A03BC}"/>
    <dgm:cxn modelId="{4AF39F0B-E3D7-4170-93E3-ABD26F1B5137}" type="presOf" srcId="{DA6F5429-BD56-43FB-A225-532B27739EFD}" destId="{F7161160-652C-4BD1-8295-216A201FFE20}" srcOrd="0" destOrd="6" presId="urn:microsoft.com/office/officeart/2005/8/layout/hList1"/>
    <dgm:cxn modelId="{7FC1E00B-DF73-48B6-BC57-3D37F216321E}" srcId="{D8580C0D-A06C-4194-99CF-6FCE97BFF9AC}" destId="{A62568E9-7CE2-416E-A1F0-0981736EF40B}" srcOrd="0" destOrd="0" parTransId="{ABA88055-3A7B-4680-9197-906E6EAD9507}" sibTransId="{1195B257-7656-48FC-B08A-7349BC24BDCC}"/>
    <dgm:cxn modelId="{20FFBC0F-FD61-4E13-80EB-8CA28572F9DA}" srcId="{0CE507B1-B621-4B2E-9EE1-E1785B3FBB6D}" destId="{71DC0BF8-CDC1-434A-A2FE-1ACABBEC311F}" srcOrd="4" destOrd="0" parTransId="{63858B9F-5F1A-4669-887C-F46CA58D65C8}" sibTransId="{7E247A86-2A9C-49E5-AE2E-DF47CCC305DB}"/>
    <dgm:cxn modelId="{B527E91F-D0FC-4F3F-BB7E-057112CC0594}" srcId="{496C6EB8-16BD-4310-A7C2-DCD6979FE646}" destId="{EC0C800E-95F4-476E-814D-9B75B20EAC01}" srcOrd="2" destOrd="0" parTransId="{7E204806-A26D-4117-A3DE-848A92F463F5}" sibTransId="{D8D864B1-8744-4A7A-A8D1-D9EF4BBFC718}"/>
    <dgm:cxn modelId="{A64F6B27-0437-4405-8546-FAF0EE6DE0D2}" type="presOf" srcId="{0CE507B1-B621-4B2E-9EE1-E1785B3FBB6D}" destId="{F97568B8-2B66-4F7B-91A4-4A15A4ACE9D3}" srcOrd="0" destOrd="0" presId="urn:microsoft.com/office/officeart/2005/8/layout/hList1"/>
    <dgm:cxn modelId="{4172DD2C-567F-464C-8823-18C76FBF0FF2}" srcId="{C48A997D-7BCD-4591-966F-51A6C2F12C90}" destId="{A5217004-C581-4100-9217-E0A8018C3F49}" srcOrd="0" destOrd="0" parTransId="{430E8912-4D6C-4B43-9C9B-8E8312504DB2}" sibTransId="{07004C7D-B6CE-41FF-B16C-5448A154D994}"/>
    <dgm:cxn modelId="{8FC0072D-7BA5-4192-918C-6CFFF15F1CFA}" srcId="{A9D6542E-F2D0-4A14-BB03-6039DC21B575}" destId="{183BADE0-E2C2-4D12-9523-04A5C5BD5AE7}" srcOrd="3" destOrd="0" parTransId="{2138795C-9562-40D6-A625-8D21F207AB8E}" sibTransId="{F2577FB8-81B3-423B-A2CA-85A9FCB0D6F3}"/>
    <dgm:cxn modelId="{B77BD22D-C24D-4E6A-9366-E8B703734C08}" srcId="{71DC0BF8-CDC1-434A-A2FE-1ACABBEC311F}" destId="{E990B2F8-DB8F-4BFB-8037-E56BA671C7CA}" srcOrd="0" destOrd="0" parTransId="{6C5A6855-8ACA-4E89-BB88-825B76FEE89D}" sibTransId="{C42C43AD-DAE5-4A93-ADB3-07305697C3A5}"/>
    <dgm:cxn modelId="{510D9E2E-ECFE-476C-964C-9027C304B88B}" srcId="{A9D6542E-F2D0-4A14-BB03-6039DC21B575}" destId="{6BAB0153-6FE4-490C-8F81-1356EE13141F}" srcOrd="4" destOrd="0" parTransId="{88AC7164-BC27-4AAB-8A24-8D61B6E915D1}" sibTransId="{321698A0-E76B-4CF1-A9DA-1068C4F07025}"/>
    <dgm:cxn modelId="{1E4A2E32-A3DD-4A85-B4E0-290392FD6DAA}" type="presOf" srcId="{E990B2F8-DB8F-4BFB-8037-E56BA671C7CA}" destId="{2D4E5A33-45BD-4FC9-BEF8-21833E2EAA3D}" srcOrd="0" destOrd="0" presId="urn:microsoft.com/office/officeart/2005/8/layout/hList1"/>
    <dgm:cxn modelId="{4B77A137-69F6-49C0-B12A-8F50B2C59B43}" type="presOf" srcId="{496C6EB8-16BD-4310-A7C2-DCD6979FE646}" destId="{9E31EE74-D923-4547-9495-34318449CD6A}" srcOrd="0" destOrd="0" presId="urn:microsoft.com/office/officeart/2005/8/layout/hList1"/>
    <dgm:cxn modelId="{3FBC073B-EA96-40D6-BA63-812CD79434D2}" srcId="{496C6EB8-16BD-4310-A7C2-DCD6979FE646}" destId="{750E54B6-FC0D-47E0-9715-452DD3046850}" srcOrd="0" destOrd="0" parTransId="{757ED99C-191B-4D95-962C-3DD9D20FC50C}" sibTransId="{1F6FB799-4767-4AAB-BE64-16E20F2B94B2}"/>
    <dgm:cxn modelId="{9BB7F43C-CB8A-47E0-ADCE-C6612653D287}" type="presOf" srcId="{A62568E9-7CE2-416E-A1F0-0981736EF40B}" destId="{B5EEA4AF-78BD-4314-A2C0-DC975D91E746}" srcOrd="0" destOrd="0" presId="urn:microsoft.com/office/officeart/2005/8/layout/hList1"/>
    <dgm:cxn modelId="{2E114D5D-C5A1-4FFC-816A-9561B0CBDF9A}" srcId="{A9D6542E-F2D0-4A14-BB03-6039DC21B575}" destId="{DE894D9B-4F01-465F-9707-169B62E00BA9}" srcOrd="7" destOrd="0" parTransId="{7A66358C-9B1D-4634-B279-888C681CF8BF}" sibTransId="{DB9C8E28-32A6-48E8-814D-85DDD56F8320}"/>
    <dgm:cxn modelId="{2F993645-16F1-4CC6-8764-15EED577FCF6}" type="presOf" srcId="{C48A997D-7BCD-4591-966F-51A6C2F12C90}" destId="{54A5F8D9-5543-4D2F-9272-DB90A581CABB}" srcOrd="0" destOrd="0" presId="urn:microsoft.com/office/officeart/2005/8/layout/hList1"/>
    <dgm:cxn modelId="{099B3568-4F30-4530-BE4B-8516DAFC07B4}" srcId="{0CE507B1-B621-4B2E-9EE1-E1785B3FBB6D}" destId="{C48A997D-7BCD-4591-966F-51A6C2F12C90}" srcOrd="1" destOrd="0" parTransId="{9C7D6F9A-BB12-4B2B-875A-A463E4456DCA}" sibTransId="{B8E75DA4-5050-4F4E-96FE-1C5FCE6887C4}"/>
    <dgm:cxn modelId="{F428176A-6E24-45F7-AF50-3B20A1ACBCC8}" srcId="{A9D6542E-F2D0-4A14-BB03-6039DC21B575}" destId="{02160EED-5B5B-4B39-84BD-CC8BA490D164}" srcOrd="2" destOrd="0" parTransId="{7AD39A5A-7126-4917-9383-EBA0F224414E}" sibTransId="{43EAE131-66C4-4673-AFEA-0B7F3E6C2DE7}"/>
    <dgm:cxn modelId="{774B574B-9ABF-440E-A305-16DA75D9A33A}" srcId="{A9D6542E-F2D0-4A14-BB03-6039DC21B575}" destId="{DA6F5429-BD56-43FB-A225-532B27739EFD}" srcOrd="6" destOrd="0" parTransId="{2B117CB1-0FF0-4DD7-8901-3E2183B84FA5}" sibTransId="{D9E59399-393A-47E7-B341-941F91E0E454}"/>
    <dgm:cxn modelId="{FD8B1C4C-79F3-40A3-965E-942674C7F358}" type="presOf" srcId="{A9D6542E-F2D0-4A14-BB03-6039DC21B575}" destId="{011F5AB8-0E8B-4D28-9BA3-550AB1408769}" srcOrd="0" destOrd="0" presId="urn:microsoft.com/office/officeart/2005/8/layout/hList1"/>
    <dgm:cxn modelId="{0294674D-262A-4C28-9769-924B5716D945}" type="presOf" srcId="{87161714-AB59-47A1-A6AE-6E7B110529F5}" destId="{F7161160-652C-4BD1-8295-216A201FFE20}" srcOrd="0" destOrd="0" presId="urn:microsoft.com/office/officeart/2005/8/layout/hList1"/>
    <dgm:cxn modelId="{C2F7B56F-0E23-45D7-AC24-FD11F0AD6CEB}" type="presOf" srcId="{EC0C800E-95F4-476E-814D-9B75B20EAC01}" destId="{FFA4CD36-0DC7-4C71-84E6-44B7D683A66F}" srcOrd="0" destOrd="2" presId="urn:microsoft.com/office/officeart/2005/8/layout/hList1"/>
    <dgm:cxn modelId="{B2334850-1B5F-4C1E-B288-FD461E0C54AA}" srcId="{A9D6542E-F2D0-4A14-BB03-6039DC21B575}" destId="{CE0584EA-D767-411B-A947-EC499F985268}" srcOrd="1" destOrd="0" parTransId="{70251134-D84E-487A-B951-70194C3D588A}" sibTransId="{94E0E29D-DE3B-483E-92B9-CE33B6BFB9CB}"/>
    <dgm:cxn modelId="{19227073-6398-4AF2-B65E-A9E222F1F6A3}" type="presOf" srcId="{D8580C0D-A06C-4194-99CF-6FCE97BFF9AC}" destId="{C0C79E2A-A936-47BD-A2F6-E376E49738BE}" srcOrd="0" destOrd="0" presId="urn:microsoft.com/office/officeart/2005/8/layout/hList1"/>
    <dgm:cxn modelId="{42B27C76-7085-4E86-941D-B7EF4DA20F7F}" type="presOf" srcId="{A9AEE570-F7A0-4381-8B68-522288B3CFE4}" destId="{38CACEFC-79D2-45E3-A844-7969C129E01A}" srcOrd="0" destOrd="1" presId="urn:microsoft.com/office/officeart/2005/8/layout/hList1"/>
    <dgm:cxn modelId="{49AD9156-8FC2-444A-8384-9E1DF2AB194F}" type="presOf" srcId="{183BADE0-E2C2-4D12-9523-04A5C5BD5AE7}" destId="{F7161160-652C-4BD1-8295-216A201FFE20}" srcOrd="0" destOrd="3" presId="urn:microsoft.com/office/officeart/2005/8/layout/hList1"/>
    <dgm:cxn modelId="{F017DA77-966C-4270-9C2C-B0B24F5738DE}" type="presOf" srcId="{A5217004-C581-4100-9217-E0A8018C3F49}" destId="{38CACEFC-79D2-45E3-A844-7969C129E01A}" srcOrd="0" destOrd="0" presId="urn:microsoft.com/office/officeart/2005/8/layout/hList1"/>
    <dgm:cxn modelId="{D504427F-CA4D-4C38-939F-B90CCCF8F0E5}" srcId="{496C6EB8-16BD-4310-A7C2-DCD6979FE646}" destId="{5F01209D-6297-4FA0-8119-B53C7CE42B2D}" srcOrd="1" destOrd="0" parTransId="{614F71DE-906B-431C-852A-B3E6DE869A2F}" sibTransId="{61213F76-25CD-4747-8D59-6595F11F7E7D}"/>
    <dgm:cxn modelId="{829FF97F-1989-4B6C-B28E-45CBA9EB5C4D}" srcId="{A9D6542E-F2D0-4A14-BB03-6039DC21B575}" destId="{649B1E52-8092-4F29-8BF4-19562484B775}" srcOrd="5" destOrd="0" parTransId="{4BA6F12E-94D3-4CE0-9E46-1DD603CBE7CF}" sibTransId="{7EB0764A-5FB4-424D-8377-76B8E07172D8}"/>
    <dgm:cxn modelId="{CD952E8C-32DA-47D0-B1CF-89A3C41BF1D5}" type="presOf" srcId="{4A9857BC-AA93-4C11-BBDD-B2CA8650FD4F}" destId="{B5EEA4AF-78BD-4314-A2C0-DC975D91E746}" srcOrd="0" destOrd="1" presId="urn:microsoft.com/office/officeart/2005/8/layout/hList1"/>
    <dgm:cxn modelId="{D7E1448C-2D41-4B45-B212-E757617F8A99}" type="presOf" srcId="{649B1E52-8092-4F29-8BF4-19562484B775}" destId="{F7161160-652C-4BD1-8295-216A201FFE20}" srcOrd="0" destOrd="5" presId="urn:microsoft.com/office/officeart/2005/8/layout/hList1"/>
    <dgm:cxn modelId="{59192891-4851-46DB-8FE6-24FBA757E373}" type="presOf" srcId="{DE894D9B-4F01-465F-9707-169B62E00BA9}" destId="{F7161160-652C-4BD1-8295-216A201FFE20}" srcOrd="0" destOrd="7" presId="urn:microsoft.com/office/officeart/2005/8/layout/hList1"/>
    <dgm:cxn modelId="{18E9D893-D56A-4DF3-8C21-81B7612299DE}" srcId="{71DC0BF8-CDC1-434A-A2FE-1ACABBEC311F}" destId="{7AD6AB32-6F70-423B-8062-BD8392DA2143}" srcOrd="1" destOrd="0" parTransId="{C8AF481A-3DFD-4589-A3FD-AF251D2D2D00}" sibTransId="{4C04CFCA-0519-48A7-8ED6-7DA97853C2A1}"/>
    <dgm:cxn modelId="{7A0E0399-06F8-4C36-9A4C-D480440A6B64}" type="presOf" srcId="{6BAB0153-6FE4-490C-8F81-1356EE13141F}" destId="{F7161160-652C-4BD1-8295-216A201FFE20}" srcOrd="0" destOrd="4" presId="urn:microsoft.com/office/officeart/2005/8/layout/hList1"/>
    <dgm:cxn modelId="{B69A8CA0-6383-4F08-929D-728141E74D6E}" type="presOf" srcId="{7AD6AB32-6F70-423B-8062-BD8392DA2143}" destId="{2D4E5A33-45BD-4FC9-BEF8-21833E2EAA3D}" srcOrd="0" destOrd="1" presId="urn:microsoft.com/office/officeart/2005/8/layout/hList1"/>
    <dgm:cxn modelId="{863E99A2-0E2D-475C-9D77-FB6E0519F35A}" srcId="{0CE507B1-B621-4B2E-9EE1-E1785B3FBB6D}" destId="{496C6EB8-16BD-4310-A7C2-DCD6979FE646}" srcOrd="0" destOrd="0" parTransId="{08F2D697-04C0-4C9E-B534-F22BB87BDD4C}" sibTransId="{1704EF85-FA9B-444D-BBFD-81712682BDD8}"/>
    <dgm:cxn modelId="{1C361CB2-2108-4A7A-A5C6-4088D26D7E12}" type="presOf" srcId="{750E54B6-FC0D-47E0-9715-452DD3046850}" destId="{FFA4CD36-0DC7-4C71-84E6-44B7D683A66F}" srcOrd="0" destOrd="0" presId="urn:microsoft.com/office/officeart/2005/8/layout/hList1"/>
    <dgm:cxn modelId="{FF62BBB6-D313-4D7A-8317-A638B61DD8C7}" type="presOf" srcId="{CE0584EA-D767-411B-A947-EC499F985268}" destId="{F7161160-652C-4BD1-8295-216A201FFE20}" srcOrd="0" destOrd="1" presId="urn:microsoft.com/office/officeart/2005/8/layout/hList1"/>
    <dgm:cxn modelId="{43DCA5C5-9AD4-4A04-812E-1772B43E4D9A}" srcId="{A9D6542E-F2D0-4A14-BB03-6039DC21B575}" destId="{87161714-AB59-47A1-A6AE-6E7B110529F5}" srcOrd="0" destOrd="0" parTransId="{D5D741C2-1AFB-4D06-BFF7-E58D885606CE}" sibTransId="{0369F2A6-32DC-42D5-8000-C89F650BEDB1}"/>
    <dgm:cxn modelId="{27C681CA-BA13-477D-B795-93EDCD36C32A}" type="presOf" srcId="{02160EED-5B5B-4B39-84BD-CC8BA490D164}" destId="{F7161160-652C-4BD1-8295-216A201FFE20}" srcOrd="0" destOrd="2" presId="urn:microsoft.com/office/officeart/2005/8/layout/hList1"/>
    <dgm:cxn modelId="{02E900CE-B677-47CC-944E-7C4993C5EA80}" type="presOf" srcId="{5F01209D-6297-4FA0-8119-B53C7CE42B2D}" destId="{FFA4CD36-0DC7-4C71-84E6-44B7D683A66F}" srcOrd="0" destOrd="1" presId="urn:microsoft.com/office/officeart/2005/8/layout/hList1"/>
    <dgm:cxn modelId="{BB00BECE-F8F4-4DFB-973A-03FF5741CE41}" srcId="{C48A997D-7BCD-4591-966F-51A6C2F12C90}" destId="{A9AEE570-F7A0-4381-8B68-522288B3CFE4}" srcOrd="1" destOrd="0" parTransId="{8281E149-F52A-48FF-95EE-DE4289F1B6F6}" sibTransId="{64EC0D88-EDD0-4FD8-A452-32D1C3B1F9E4}"/>
    <dgm:cxn modelId="{6E5297D0-FBCA-4AA5-9105-D4F5209D034F}" type="presOf" srcId="{71DC0BF8-CDC1-434A-A2FE-1ACABBEC311F}" destId="{1644F9DA-3A11-4B39-8D2C-CF30CD667C9E}" srcOrd="0" destOrd="0" presId="urn:microsoft.com/office/officeart/2005/8/layout/hList1"/>
    <dgm:cxn modelId="{AD3883F3-254F-4CE8-8405-28264B9BFF12}" srcId="{0CE507B1-B621-4B2E-9EE1-E1785B3FBB6D}" destId="{D8580C0D-A06C-4194-99CF-6FCE97BFF9AC}" srcOrd="2" destOrd="0" parTransId="{6B0BC3EF-72BB-4E11-97DB-25B71A297826}" sibTransId="{CFD982B4-84EA-4261-A140-F73FDF6A5E84}"/>
    <dgm:cxn modelId="{D1B888E8-B4EF-45A5-BDF4-A69DA6200C98}" type="presParOf" srcId="{F97568B8-2B66-4F7B-91A4-4A15A4ACE9D3}" destId="{DFA5993A-936D-49DE-851B-C6B5C9E93427}" srcOrd="0" destOrd="0" presId="urn:microsoft.com/office/officeart/2005/8/layout/hList1"/>
    <dgm:cxn modelId="{C9676BBA-F3D3-4E19-B276-3C06144E70F6}" type="presParOf" srcId="{DFA5993A-936D-49DE-851B-C6B5C9E93427}" destId="{9E31EE74-D923-4547-9495-34318449CD6A}" srcOrd="0" destOrd="0" presId="urn:microsoft.com/office/officeart/2005/8/layout/hList1"/>
    <dgm:cxn modelId="{7CC98710-C61B-4819-A376-D7D7AD9B0A35}" type="presParOf" srcId="{DFA5993A-936D-49DE-851B-C6B5C9E93427}" destId="{FFA4CD36-0DC7-4C71-84E6-44B7D683A66F}" srcOrd="1" destOrd="0" presId="urn:microsoft.com/office/officeart/2005/8/layout/hList1"/>
    <dgm:cxn modelId="{BD7E4993-CF6F-4FA1-80E3-45FE56CF9DD9}" type="presParOf" srcId="{F97568B8-2B66-4F7B-91A4-4A15A4ACE9D3}" destId="{F1BA344E-FCA9-46B9-9416-AAFE7BC4CC45}" srcOrd="1" destOrd="0" presId="urn:microsoft.com/office/officeart/2005/8/layout/hList1"/>
    <dgm:cxn modelId="{79772A83-3337-42CF-B9D7-CF885D4CE60A}" type="presParOf" srcId="{F97568B8-2B66-4F7B-91A4-4A15A4ACE9D3}" destId="{7987DC76-EAA0-4F07-AFE9-05A2225CA4F2}" srcOrd="2" destOrd="0" presId="urn:microsoft.com/office/officeart/2005/8/layout/hList1"/>
    <dgm:cxn modelId="{6772F61C-8F82-4D75-AC17-B1A873EC362F}" type="presParOf" srcId="{7987DC76-EAA0-4F07-AFE9-05A2225CA4F2}" destId="{54A5F8D9-5543-4D2F-9272-DB90A581CABB}" srcOrd="0" destOrd="0" presId="urn:microsoft.com/office/officeart/2005/8/layout/hList1"/>
    <dgm:cxn modelId="{6C0AC62A-CEAE-4C5E-8D04-30283105FEF9}" type="presParOf" srcId="{7987DC76-EAA0-4F07-AFE9-05A2225CA4F2}" destId="{38CACEFC-79D2-45E3-A844-7969C129E01A}" srcOrd="1" destOrd="0" presId="urn:microsoft.com/office/officeart/2005/8/layout/hList1"/>
    <dgm:cxn modelId="{384B9C2F-5E84-4578-8CEB-A8DC6D858560}" type="presParOf" srcId="{F97568B8-2B66-4F7B-91A4-4A15A4ACE9D3}" destId="{3A6841FE-49B2-436F-9883-36733F449496}" srcOrd="3" destOrd="0" presId="urn:microsoft.com/office/officeart/2005/8/layout/hList1"/>
    <dgm:cxn modelId="{8221513C-C89C-48CA-A088-C7D209FC2C8E}" type="presParOf" srcId="{F97568B8-2B66-4F7B-91A4-4A15A4ACE9D3}" destId="{37A263F3-B6F5-4742-84B7-6D73271187A2}" srcOrd="4" destOrd="0" presId="urn:microsoft.com/office/officeart/2005/8/layout/hList1"/>
    <dgm:cxn modelId="{42BAA1CD-2E29-404E-A4FA-E65EC9A876F0}" type="presParOf" srcId="{37A263F3-B6F5-4742-84B7-6D73271187A2}" destId="{C0C79E2A-A936-47BD-A2F6-E376E49738BE}" srcOrd="0" destOrd="0" presId="urn:microsoft.com/office/officeart/2005/8/layout/hList1"/>
    <dgm:cxn modelId="{A1F93B84-C5FB-483A-81FE-32287270BBE1}" type="presParOf" srcId="{37A263F3-B6F5-4742-84B7-6D73271187A2}" destId="{B5EEA4AF-78BD-4314-A2C0-DC975D91E746}" srcOrd="1" destOrd="0" presId="urn:microsoft.com/office/officeart/2005/8/layout/hList1"/>
    <dgm:cxn modelId="{FDFF029E-0D14-4017-97CD-A57C1B0838DC}" type="presParOf" srcId="{F97568B8-2B66-4F7B-91A4-4A15A4ACE9D3}" destId="{3AFA106C-5549-4B8D-8926-A7C533146DEB}" srcOrd="5" destOrd="0" presId="urn:microsoft.com/office/officeart/2005/8/layout/hList1"/>
    <dgm:cxn modelId="{14620507-1611-4F38-9FDC-B72756708003}" type="presParOf" srcId="{F97568B8-2B66-4F7B-91A4-4A15A4ACE9D3}" destId="{87EE2E0B-76A0-4E88-89FF-38E896A69CB4}" srcOrd="6" destOrd="0" presId="urn:microsoft.com/office/officeart/2005/8/layout/hList1"/>
    <dgm:cxn modelId="{2A477E4E-27B1-4B0C-A84D-8E44090197FE}" type="presParOf" srcId="{87EE2E0B-76A0-4E88-89FF-38E896A69CB4}" destId="{011F5AB8-0E8B-4D28-9BA3-550AB1408769}" srcOrd="0" destOrd="0" presId="urn:microsoft.com/office/officeart/2005/8/layout/hList1"/>
    <dgm:cxn modelId="{D4F2CACB-FE13-49D6-B2E0-19A3E58C9C65}" type="presParOf" srcId="{87EE2E0B-76A0-4E88-89FF-38E896A69CB4}" destId="{F7161160-652C-4BD1-8295-216A201FFE20}" srcOrd="1" destOrd="0" presId="urn:microsoft.com/office/officeart/2005/8/layout/hList1"/>
    <dgm:cxn modelId="{AFFBB0D0-F58A-4122-9517-84CC08C358DE}" type="presParOf" srcId="{F97568B8-2B66-4F7B-91A4-4A15A4ACE9D3}" destId="{357D93D4-F104-42F8-89F3-822AD0B06C69}" srcOrd="7" destOrd="0" presId="urn:microsoft.com/office/officeart/2005/8/layout/hList1"/>
    <dgm:cxn modelId="{E2D429B2-5466-4C34-BB81-86AD2E43AE38}" type="presParOf" srcId="{F97568B8-2B66-4F7B-91A4-4A15A4ACE9D3}" destId="{047FDF54-6A6F-425C-A68F-A83F9B4A291D}" srcOrd="8" destOrd="0" presId="urn:microsoft.com/office/officeart/2005/8/layout/hList1"/>
    <dgm:cxn modelId="{DF12D3C8-57E0-4134-9B90-6A1E8E5892E5}" type="presParOf" srcId="{047FDF54-6A6F-425C-A68F-A83F9B4A291D}" destId="{1644F9DA-3A11-4B39-8D2C-CF30CD667C9E}" srcOrd="0" destOrd="0" presId="urn:microsoft.com/office/officeart/2005/8/layout/hList1"/>
    <dgm:cxn modelId="{951AC2CF-8C95-49B8-A472-B13A2A949F3B}" type="presParOf" srcId="{047FDF54-6A6F-425C-A68F-A83F9B4A291D}" destId="{2D4E5A33-45BD-4FC9-BEF8-21833E2EAA3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1EE74-D923-4547-9495-34318449CD6A}">
      <dsp:nvSpPr>
        <dsp:cNvPr id="0" name=""/>
        <dsp:cNvSpPr/>
      </dsp:nvSpPr>
      <dsp:spPr>
        <a:xfrm>
          <a:off x="5571" y="782335"/>
          <a:ext cx="2135643" cy="854257"/>
        </a:xfrm>
        <a:prstGeom prst="rect">
          <a:avLst/>
        </a:prstGeom>
        <a:solidFill>
          <a:schemeClr val="tx1">
            <a:lumMod val="65000"/>
            <a:lumOff val="3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solidFill>
                <a:srgbClr val="FFFF00"/>
              </a:solidFill>
              <a:latin typeface="Bebas Neue Bold" panose="020B0606020202050201" pitchFamily="34" charset="0"/>
            </a:rPr>
            <a:t>Sport Development</a:t>
          </a:r>
        </a:p>
      </dsp:txBody>
      <dsp:txXfrm>
        <a:off x="5571" y="782335"/>
        <a:ext cx="2135643" cy="854257"/>
      </dsp:txXfrm>
    </dsp:sp>
    <dsp:sp modelId="{FFA4CD36-0DC7-4C71-84E6-44B7D683A66F}">
      <dsp:nvSpPr>
        <dsp:cNvPr id="0" name=""/>
        <dsp:cNvSpPr/>
      </dsp:nvSpPr>
      <dsp:spPr>
        <a:xfrm>
          <a:off x="5571" y="1636592"/>
          <a:ext cx="2135643" cy="28108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CA" sz="1400" kern="1200" dirty="0"/>
            <a:t>Create resources for marketing and programming for women and girls</a:t>
          </a:r>
        </a:p>
        <a:p>
          <a:pPr marL="114300" lvl="1" indent="-114300" algn="l" defTabSz="622300">
            <a:lnSpc>
              <a:spcPct val="90000"/>
            </a:lnSpc>
            <a:spcBef>
              <a:spcPct val="0"/>
            </a:spcBef>
            <a:spcAft>
              <a:spcPct val="15000"/>
            </a:spcAft>
            <a:buChar char="•"/>
          </a:pPr>
          <a:r>
            <a:rPr lang="en-CA" sz="1400" kern="1200" dirty="0"/>
            <a:t>Learn to Play initiatives for women/girls</a:t>
          </a:r>
        </a:p>
        <a:p>
          <a:pPr marL="114300" lvl="1" indent="-114300" algn="l" defTabSz="622300">
            <a:lnSpc>
              <a:spcPct val="90000"/>
            </a:lnSpc>
            <a:spcBef>
              <a:spcPct val="0"/>
            </a:spcBef>
            <a:spcAft>
              <a:spcPct val="15000"/>
            </a:spcAft>
            <a:buChar char="•"/>
          </a:pPr>
          <a:r>
            <a:rPr lang="en-CA" sz="1400" kern="1200" dirty="0"/>
            <a:t>Club Excellence Programs/Mentorship</a:t>
          </a:r>
        </a:p>
      </dsp:txBody>
      <dsp:txXfrm>
        <a:off x="5571" y="1636592"/>
        <a:ext cx="2135643" cy="2810880"/>
      </dsp:txXfrm>
    </dsp:sp>
    <dsp:sp modelId="{54A5F8D9-5543-4D2F-9272-DB90A581CABB}">
      <dsp:nvSpPr>
        <dsp:cNvPr id="0" name=""/>
        <dsp:cNvSpPr/>
      </dsp:nvSpPr>
      <dsp:spPr>
        <a:xfrm>
          <a:off x="2440204" y="782335"/>
          <a:ext cx="2135643" cy="854257"/>
        </a:xfrm>
        <a:prstGeom prst="rect">
          <a:avLst/>
        </a:prstGeom>
        <a:solidFill>
          <a:schemeClr val="tx1">
            <a:lumMod val="65000"/>
            <a:lumOff val="35000"/>
          </a:schemeClr>
        </a:solidFill>
        <a:ln w="12700" cap="flat" cmpd="sng" algn="ctr">
          <a:solidFill>
            <a:schemeClr val="accent3">
              <a:shade val="80000"/>
              <a:hueOff val="0"/>
              <a:satOff val="0"/>
              <a:lumOff val="47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CA" sz="2300" kern="1200" dirty="0">
              <a:solidFill>
                <a:srgbClr val="FFFF00"/>
              </a:solidFill>
              <a:latin typeface="Bebas Neue Bold" panose="020B0606020202050201" pitchFamily="34" charset="0"/>
              <a:ea typeface="+mn-ea"/>
              <a:cs typeface="+mn-cs"/>
            </a:rPr>
            <a:t>Coach Development</a:t>
          </a:r>
        </a:p>
      </dsp:txBody>
      <dsp:txXfrm>
        <a:off x="2440204" y="782335"/>
        <a:ext cx="2135643" cy="854257"/>
      </dsp:txXfrm>
    </dsp:sp>
    <dsp:sp modelId="{38CACEFC-79D2-45E3-A844-7969C129E01A}">
      <dsp:nvSpPr>
        <dsp:cNvPr id="0" name=""/>
        <dsp:cNvSpPr/>
      </dsp:nvSpPr>
      <dsp:spPr>
        <a:xfrm>
          <a:off x="2464678" y="1625433"/>
          <a:ext cx="2135643" cy="28108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a:t>Coach Certification courses targeting females / subsidies</a:t>
          </a:r>
        </a:p>
        <a:p>
          <a:pPr marL="171450" lvl="1" indent="-171450" algn="l" defTabSz="711200">
            <a:lnSpc>
              <a:spcPct val="90000"/>
            </a:lnSpc>
            <a:spcBef>
              <a:spcPct val="0"/>
            </a:spcBef>
            <a:spcAft>
              <a:spcPct val="15000"/>
            </a:spcAft>
            <a:buChar char="•"/>
          </a:pPr>
          <a:r>
            <a:rPr lang="en-CA" sz="1600" kern="1200" dirty="0"/>
            <a:t>Certification progression incentives</a:t>
          </a:r>
        </a:p>
      </dsp:txBody>
      <dsp:txXfrm>
        <a:off x="2464678" y="1625433"/>
        <a:ext cx="2135643" cy="2810880"/>
      </dsp:txXfrm>
    </dsp:sp>
    <dsp:sp modelId="{C0C79E2A-A936-47BD-A2F6-E376E49738BE}">
      <dsp:nvSpPr>
        <dsp:cNvPr id="0" name=""/>
        <dsp:cNvSpPr/>
      </dsp:nvSpPr>
      <dsp:spPr>
        <a:xfrm>
          <a:off x="7315279" y="792671"/>
          <a:ext cx="2135643" cy="854257"/>
        </a:xfrm>
        <a:prstGeom prst="rect">
          <a:avLst/>
        </a:prstGeom>
        <a:solidFill>
          <a:schemeClr val="tx1">
            <a:lumMod val="65000"/>
            <a:lumOff val="35000"/>
          </a:schemeClr>
        </a:solidFill>
        <a:ln w="12700" cap="flat" cmpd="sng" algn="ctr">
          <a:solidFill>
            <a:schemeClr val="accent3">
              <a:shade val="80000"/>
              <a:hueOff val="0"/>
              <a:satOff val="0"/>
              <a:lumOff val="95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800100" rtl="0" eaLnBrk="1" latinLnBrk="0" hangingPunct="1">
            <a:lnSpc>
              <a:spcPct val="90000"/>
            </a:lnSpc>
            <a:spcBef>
              <a:spcPct val="0"/>
            </a:spcBef>
            <a:spcAft>
              <a:spcPct val="35000"/>
            </a:spcAft>
            <a:buNone/>
          </a:pPr>
          <a:r>
            <a:rPr lang="en-CA" sz="2300" kern="1200" dirty="0">
              <a:solidFill>
                <a:srgbClr val="FFFF00"/>
              </a:solidFill>
              <a:latin typeface="Bebas Neue Bold" panose="020B0606020202050201" pitchFamily="34" charset="0"/>
              <a:ea typeface="+mn-ea"/>
              <a:cs typeface="+mn-cs"/>
            </a:rPr>
            <a:t>Business Excellence</a:t>
          </a:r>
        </a:p>
      </dsp:txBody>
      <dsp:txXfrm>
        <a:off x="7315279" y="792671"/>
        <a:ext cx="2135643" cy="854257"/>
      </dsp:txXfrm>
    </dsp:sp>
    <dsp:sp modelId="{B5EEA4AF-78BD-4314-A2C0-DC975D91E746}">
      <dsp:nvSpPr>
        <dsp:cNvPr id="0" name=""/>
        <dsp:cNvSpPr/>
      </dsp:nvSpPr>
      <dsp:spPr>
        <a:xfrm>
          <a:off x="4874837" y="1636592"/>
          <a:ext cx="2135643" cy="28108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a:t>Official Certification/  Rules Clinics targeting females</a:t>
          </a:r>
        </a:p>
        <a:p>
          <a:pPr marL="171450" lvl="1" indent="-171450" algn="l" defTabSz="711200">
            <a:lnSpc>
              <a:spcPct val="90000"/>
            </a:lnSpc>
            <a:spcBef>
              <a:spcPct val="0"/>
            </a:spcBef>
            <a:spcAft>
              <a:spcPct val="15000"/>
            </a:spcAft>
            <a:buChar char="•"/>
          </a:pPr>
          <a:r>
            <a:rPr lang="en-CA" sz="1600" kern="1200" dirty="0"/>
            <a:t>Certification progression incentives</a:t>
          </a:r>
        </a:p>
      </dsp:txBody>
      <dsp:txXfrm>
        <a:off x="4874837" y="1636592"/>
        <a:ext cx="2135643" cy="2810880"/>
      </dsp:txXfrm>
    </dsp:sp>
    <dsp:sp modelId="{011F5AB8-0E8B-4D28-9BA3-550AB1408769}">
      <dsp:nvSpPr>
        <dsp:cNvPr id="0" name=""/>
        <dsp:cNvSpPr/>
      </dsp:nvSpPr>
      <dsp:spPr>
        <a:xfrm>
          <a:off x="4868131" y="799659"/>
          <a:ext cx="2135643" cy="854257"/>
        </a:xfrm>
        <a:prstGeom prst="rect">
          <a:avLst/>
        </a:prstGeom>
        <a:solidFill>
          <a:schemeClr val="tx1">
            <a:lumMod val="65000"/>
            <a:lumOff val="35000"/>
          </a:schemeClr>
        </a:solidFill>
        <a:ln w="12700" cap="flat" cmpd="sng" algn="ctr">
          <a:solidFill>
            <a:schemeClr val="accent3">
              <a:shade val="80000"/>
              <a:hueOff val="0"/>
              <a:satOff val="0"/>
              <a:lumOff val="14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168" tIns="260096" rIns="455168" bIns="260096" numCol="1" spcCol="1270" anchor="ctr" anchorCtr="0">
          <a:noAutofit/>
        </a:bodyPr>
        <a:lstStyle/>
        <a:p>
          <a:pPr marL="0" lvl="0" indent="0" algn="ctr" defTabSz="2844800">
            <a:lnSpc>
              <a:spcPct val="90000"/>
            </a:lnSpc>
            <a:spcBef>
              <a:spcPct val="0"/>
            </a:spcBef>
            <a:spcAft>
              <a:spcPct val="35000"/>
            </a:spcAft>
            <a:buNone/>
          </a:pPr>
          <a:endParaRPr lang="en-CA" sz="6400" kern="1200"/>
        </a:p>
      </dsp:txBody>
      <dsp:txXfrm>
        <a:off x="4868131" y="799659"/>
        <a:ext cx="2135643" cy="854257"/>
      </dsp:txXfrm>
    </dsp:sp>
    <dsp:sp modelId="{F7161160-652C-4BD1-8295-216A201FFE20}">
      <dsp:nvSpPr>
        <dsp:cNvPr id="0" name=""/>
        <dsp:cNvSpPr/>
      </dsp:nvSpPr>
      <dsp:spPr>
        <a:xfrm>
          <a:off x="7309470" y="1636592"/>
          <a:ext cx="2135643" cy="28108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a:t>Create GE Policy / Accountability</a:t>
          </a:r>
        </a:p>
        <a:p>
          <a:pPr marL="171450" lvl="1" indent="-171450" algn="l" defTabSz="711200">
            <a:lnSpc>
              <a:spcPct val="90000"/>
            </a:lnSpc>
            <a:spcBef>
              <a:spcPct val="0"/>
            </a:spcBef>
            <a:spcAft>
              <a:spcPct val="15000"/>
            </a:spcAft>
            <a:buChar char="•"/>
          </a:pPr>
          <a:r>
            <a:rPr lang="en-CA" sz="1600" kern="1200" dirty="0"/>
            <a:t>Launch GE Committee</a:t>
          </a:r>
        </a:p>
        <a:p>
          <a:pPr marL="171450" lvl="1" indent="-171450" algn="l" defTabSz="711200">
            <a:lnSpc>
              <a:spcPct val="90000"/>
            </a:lnSpc>
            <a:spcBef>
              <a:spcPct val="0"/>
            </a:spcBef>
            <a:spcAft>
              <a:spcPct val="15000"/>
            </a:spcAft>
            <a:buChar char="•"/>
          </a:pPr>
          <a:endParaRPr lang="en-CA" sz="1600" kern="1200" dirty="0"/>
        </a:p>
        <a:p>
          <a:pPr marL="171450" lvl="1" indent="-171450" algn="l" defTabSz="711200">
            <a:lnSpc>
              <a:spcPct val="90000"/>
            </a:lnSpc>
            <a:spcBef>
              <a:spcPct val="0"/>
            </a:spcBef>
            <a:spcAft>
              <a:spcPct val="15000"/>
            </a:spcAft>
            <a:buChar char="•"/>
          </a:pPr>
          <a:endParaRPr lang="en-CA" sz="1600" kern="1200" dirty="0"/>
        </a:p>
        <a:p>
          <a:pPr marL="171450" lvl="1" indent="-171450" algn="l" defTabSz="711200">
            <a:lnSpc>
              <a:spcPct val="90000"/>
            </a:lnSpc>
            <a:spcBef>
              <a:spcPct val="0"/>
            </a:spcBef>
            <a:spcAft>
              <a:spcPct val="15000"/>
            </a:spcAft>
            <a:buChar char="•"/>
          </a:pPr>
          <a:endParaRPr lang="en-CA" sz="1600" kern="1200" dirty="0"/>
        </a:p>
        <a:p>
          <a:pPr marL="171450" lvl="1" indent="-171450" algn="l" defTabSz="711200">
            <a:lnSpc>
              <a:spcPct val="90000"/>
            </a:lnSpc>
            <a:spcBef>
              <a:spcPct val="0"/>
            </a:spcBef>
            <a:spcAft>
              <a:spcPct val="15000"/>
            </a:spcAft>
            <a:buNone/>
          </a:pPr>
          <a:endParaRPr lang="en-CA" sz="1600" kern="1200" dirty="0"/>
        </a:p>
        <a:p>
          <a:pPr marL="171450" lvl="1" indent="-171450" algn="l" defTabSz="711200">
            <a:lnSpc>
              <a:spcPct val="90000"/>
            </a:lnSpc>
            <a:spcBef>
              <a:spcPct val="0"/>
            </a:spcBef>
            <a:spcAft>
              <a:spcPct val="15000"/>
            </a:spcAft>
            <a:buNone/>
          </a:pPr>
          <a:endParaRPr lang="en-CA" sz="1600" kern="1200" dirty="0"/>
        </a:p>
        <a:p>
          <a:pPr marL="171450" lvl="1" indent="-171450" algn="ctr" defTabSz="711200">
            <a:lnSpc>
              <a:spcPct val="90000"/>
            </a:lnSpc>
            <a:spcBef>
              <a:spcPct val="0"/>
            </a:spcBef>
            <a:spcAft>
              <a:spcPct val="15000"/>
            </a:spcAft>
            <a:buNone/>
          </a:pPr>
          <a:r>
            <a:rPr lang="en-CA" sz="1600" kern="1200" dirty="0"/>
            <a:t>*First Step*</a:t>
          </a:r>
        </a:p>
      </dsp:txBody>
      <dsp:txXfrm>
        <a:off x="7309470" y="1636592"/>
        <a:ext cx="2135643" cy="2810880"/>
      </dsp:txXfrm>
    </dsp:sp>
    <dsp:sp modelId="{1644F9DA-3A11-4B39-8D2C-CF30CD667C9E}">
      <dsp:nvSpPr>
        <dsp:cNvPr id="0" name=""/>
        <dsp:cNvSpPr/>
      </dsp:nvSpPr>
      <dsp:spPr>
        <a:xfrm>
          <a:off x="9744103" y="782335"/>
          <a:ext cx="2135643" cy="854257"/>
        </a:xfrm>
        <a:prstGeom prst="rect">
          <a:avLst/>
        </a:prstGeom>
        <a:solidFill>
          <a:schemeClr val="tx1">
            <a:lumMod val="65000"/>
            <a:lumOff val="35000"/>
          </a:schemeClr>
        </a:solidFill>
        <a:ln w="12700" cap="flat" cmpd="sng" algn="ctr">
          <a:solidFill>
            <a:schemeClr val="accent3">
              <a:shade val="80000"/>
              <a:hueOff val="0"/>
              <a:satOff val="0"/>
              <a:lumOff val="190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168" tIns="260096" rIns="455168" bIns="260096" numCol="1" spcCol="1270" anchor="ctr" anchorCtr="0">
          <a:noAutofit/>
        </a:bodyPr>
        <a:lstStyle/>
        <a:p>
          <a:pPr marL="0" lvl="0" indent="0" algn="ctr" defTabSz="2844800">
            <a:lnSpc>
              <a:spcPct val="90000"/>
            </a:lnSpc>
            <a:spcBef>
              <a:spcPct val="0"/>
            </a:spcBef>
            <a:spcAft>
              <a:spcPct val="35000"/>
            </a:spcAft>
            <a:buNone/>
          </a:pPr>
          <a:endParaRPr lang="en-CA" sz="6400" kern="1200"/>
        </a:p>
      </dsp:txBody>
      <dsp:txXfrm>
        <a:off x="9744103" y="782335"/>
        <a:ext cx="2135643" cy="854257"/>
      </dsp:txXfrm>
    </dsp:sp>
    <dsp:sp modelId="{2D4E5A33-45BD-4FC9-BEF8-21833E2EAA3D}">
      <dsp:nvSpPr>
        <dsp:cNvPr id="0" name=""/>
        <dsp:cNvSpPr/>
      </dsp:nvSpPr>
      <dsp:spPr>
        <a:xfrm>
          <a:off x="9744103" y="1636592"/>
          <a:ext cx="2135643" cy="281088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a:t>Learn to Train and Train to Compete opportunities for women/girls</a:t>
          </a:r>
        </a:p>
        <a:p>
          <a:pPr marL="171450" lvl="1" indent="-171450" algn="l" defTabSz="711200">
            <a:lnSpc>
              <a:spcPct val="90000"/>
            </a:lnSpc>
            <a:spcBef>
              <a:spcPct val="0"/>
            </a:spcBef>
            <a:spcAft>
              <a:spcPct val="15000"/>
            </a:spcAft>
            <a:buChar char="•"/>
          </a:pPr>
          <a:r>
            <a:rPr lang="en-CA" sz="1600" kern="1200" dirty="0"/>
            <a:t>Secondary school and university league development </a:t>
          </a:r>
        </a:p>
      </dsp:txBody>
      <dsp:txXfrm>
        <a:off x="9744103" y="1636592"/>
        <a:ext cx="2135643"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B85C-78CB-4ED0-8BF6-8E571A5898F6}" type="datetimeFigureOut">
              <a:rPr lang="en-US" smtClean="0"/>
              <a:t>6/18/2019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E9123-6BFE-41E1-8114-879B4C70F480}" type="slidenum">
              <a:rPr lang="en-US" smtClean="0"/>
              <a:t>‹#›</a:t>
            </a:fld>
            <a:endParaRPr lang="en-US"/>
          </a:p>
        </p:txBody>
      </p:sp>
    </p:spTree>
    <p:extLst>
      <p:ext uri="{BB962C8B-B14F-4D97-AF65-F5344CB8AC3E}">
        <p14:creationId xmlns:p14="http://schemas.microsoft.com/office/powerpoint/2010/main" val="371485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E9123-6BFE-41E1-8114-879B4C70F480}" type="slidenum">
              <a:rPr lang="en-US" smtClean="0"/>
              <a:t>2</a:t>
            </a:fld>
            <a:endParaRPr lang="en-US"/>
          </a:p>
        </p:txBody>
      </p:sp>
    </p:spTree>
    <p:extLst>
      <p:ext uri="{BB962C8B-B14F-4D97-AF65-F5344CB8AC3E}">
        <p14:creationId xmlns:p14="http://schemas.microsoft.com/office/powerpoint/2010/main" val="367295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E9123-6BFE-41E1-8114-879B4C70F480}" type="slidenum">
              <a:rPr lang="en-US" smtClean="0"/>
              <a:t>11</a:t>
            </a:fld>
            <a:endParaRPr lang="en-US"/>
          </a:p>
        </p:txBody>
      </p:sp>
    </p:spTree>
    <p:extLst>
      <p:ext uri="{BB962C8B-B14F-4D97-AF65-F5344CB8AC3E}">
        <p14:creationId xmlns:p14="http://schemas.microsoft.com/office/powerpoint/2010/main" val="417089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E9123-6BFE-41E1-8114-879B4C70F480}" type="slidenum">
              <a:rPr lang="en-US" smtClean="0"/>
              <a:t>12</a:t>
            </a:fld>
            <a:endParaRPr lang="en-US"/>
          </a:p>
        </p:txBody>
      </p:sp>
    </p:spTree>
    <p:extLst>
      <p:ext uri="{BB962C8B-B14F-4D97-AF65-F5344CB8AC3E}">
        <p14:creationId xmlns:p14="http://schemas.microsoft.com/office/powerpoint/2010/main" val="227705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E9123-6BFE-41E1-8114-879B4C70F480}" type="slidenum">
              <a:rPr lang="en-US" smtClean="0"/>
              <a:t>13</a:t>
            </a:fld>
            <a:endParaRPr lang="en-US"/>
          </a:p>
        </p:txBody>
      </p:sp>
    </p:spTree>
    <p:extLst>
      <p:ext uri="{BB962C8B-B14F-4D97-AF65-F5344CB8AC3E}">
        <p14:creationId xmlns:p14="http://schemas.microsoft.com/office/powerpoint/2010/main" val="246120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E9123-6BFE-41E1-8114-879B4C70F480}" type="slidenum">
              <a:rPr lang="en-US" smtClean="0"/>
              <a:t>3</a:t>
            </a:fld>
            <a:endParaRPr lang="en-US"/>
          </a:p>
        </p:txBody>
      </p:sp>
    </p:spTree>
    <p:extLst>
      <p:ext uri="{BB962C8B-B14F-4D97-AF65-F5344CB8AC3E}">
        <p14:creationId xmlns:p14="http://schemas.microsoft.com/office/powerpoint/2010/main" val="354017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E9123-6BFE-41E1-8114-879B4C70F480}" type="slidenum">
              <a:rPr lang="en-US" smtClean="0"/>
              <a:t>4</a:t>
            </a:fld>
            <a:endParaRPr lang="en-US"/>
          </a:p>
        </p:txBody>
      </p:sp>
    </p:spTree>
    <p:extLst>
      <p:ext uri="{BB962C8B-B14F-4D97-AF65-F5344CB8AC3E}">
        <p14:creationId xmlns:p14="http://schemas.microsoft.com/office/powerpoint/2010/main" val="179259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E9123-6BFE-41E1-8114-879B4C70F480}" type="slidenum">
              <a:rPr lang="en-US" smtClean="0"/>
              <a:t>5</a:t>
            </a:fld>
            <a:endParaRPr lang="en-US"/>
          </a:p>
        </p:txBody>
      </p:sp>
    </p:spTree>
    <p:extLst>
      <p:ext uri="{BB962C8B-B14F-4D97-AF65-F5344CB8AC3E}">
        <p14:creationId xmlns:p14="http://schemas.microsoft.com/office/powerpoint/2010/main" val="156979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E9123-6BFE-41E1-8114-879B4C70F480}" type="slidenum">
              <a:rPr lang="en-US" smtClean="0"/>
              <a:t>6</a:t>
            </a:fld>
            <a:endParaRPr lang="en-US"/>
          </a:p>
        </p:txBody>
      </p:sp>
    </p:spTree>
    <p:extLst>
      <p:ext uri="{BB962C8B-B14F-4D97-AF65-F5344CB8AC3E}">
        <p14:creationId xmlns:p14="http://schemas.microsoft.com/office/powerpoint/2010/main" val="407248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E9123-6BFE-41E1-8114-879B4C70F480}" type="slidenum">
              <a:rPr lang="en-US" smtClean="0"/>
              <a:t>7</a:t>
            </a:fld>
            <a:endParaRPr lang="en-US"/>
          </a:p>
        </p:txBody>
      </p:sp>
    </p:spTree>
    <p:extLst>
      <p:ext uri="{BB962C8B-B14F-4D97-AF65-F5344CB8AC3E}">
        <p14:creationId xmlns:p14="http://schemas.microsoft.com/office/powerpoint/2010/main" val="162243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E9123-6BFE-41E1-8114-879B4C70F480}" type="slidenum">
              <a:rPr lang="en-US" smtClean="0"/>
              <a:t>8</a:t>
            </a:fld>
            <a:endParaRPr lang="en-US"/>
          </a:p>
        </p:txBody>
      </p:sp>
    </p:spTree>
    <p:extLst>
      <p:ext uri="{BB962C8B-B14F-4D97-AF65-F5344CB8AC3E}">
        <p14:creationId xmlns:p14="http://schemas.microsoft.com/office/powerpoint/2010/main" val="171757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E9123-6BFE-41E1-8114-879B4C70F480}" type="slidenum">
              <a:rPr lang="en-US" smtClean="0"/>
              <a:t>9</a:t>
            </a:fld>
            <a:endParaRPr lang="en-US"/>
          </a:p>
        </p:txBody>
      </p:sp>
    </p:spTree>
    <p:extLst>
      <p:ext uri="{BB962C8B-B14F-4D97-AF65-F5344CB8AC3E}">
        <p14:creationId xmlns:p14="http://schemas.microsoft.com/office/powerpoint/2010/main" val="221419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E9123-6BFE-41E1-8114-879B4C70F480}" type="slidenum">
              <a:rPr lang="en-US" smtClean="0"/>
              <a:t>10</a:t>
            </a:fld>
            <a:endParaRPr lang="en-US"/>
          </a:p>
        </p:txBody>
      </p:sp>
    </p:spTree>
    <p:extLst>
      <p:ext uri="{BB962C8B-B14F-4D97-AF65-F5344CB8AC3E}">
        <p14:creationId xmlns:p14="http://schemas.microsoft.com/office/powerpoint/2010/main" val="2773184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52CD4B-CD73-374C-861F-4CE3B393A1A9}"/>
              </a:ext>
            </a:extLst>
          </p:cNvPr>
          <p:cNvSpPr/>
          <p:nvPr userDrawn="1"/>
        </p:nvSpPr>
        <p:spPr>
          <a:xfrm>
            <a:off x="0" y="5847238"/>
            <a:ext cx="12192000" cy="1010762"/>
          </a:xfrm>
          <a:prstGeom prst="rect">
            <a:avLst/>
          </a:prstGeom>
          <a:solidFill>
            <a:srgbClr val="02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Arial" panose="020B0604020202020204"/>
              <a:ea typeface="+mn-ea"/>
              <a:cs typeface="+mn-cs"/>
            </a:endParaRPr>
          </a:p>
        </p:txBody>
      </p:sp>
      <p:sp>
        <p:nvSpPr>
          <p:cNvPr id="2" name="Title 1"/>
          <p:cNvSpPr>
            <a:spLocks noGrp="1"/>
          </p:cNvSpPr>
          <p:nvPr>
            <p:ph type="ctrTitle" hasCustomPrompt="1"/>
          </p:nvPr>
        </p:nvSpPr>
        <p:spPr>
          <a:xfrm>
            <a:off x="306682" y="537946"/>
            <a:ext cx="11578637" cy="478055"/>
          </a:xfrm>
          <a:prstGeom prst="rect">
            <a:avLst/>
          </a:prstGeom>
        </p:spPr>
        <p:txBody>
          <a:bodyPr anchor="t">
            <a:normAutofit/>
          </a:bodyPr>
          <a:lstStyle>
            <a:lvl1pPr algn="ctr">
              <a:defRPr sz="3200"/>
            </a:lvl1pPr>
          </a:lstStyle>
          <a:p>
            <a:r>
              <a:rPr lang="en-US" dirty="0"/>
              <a:t>CLICK TO EDIT MASTER TITLE STYLE</a:t>
            </a:r>
          </a:p>
        </p:txBody>
      </p:sp>
      <p:sp>
        <p:nvSpPr>
          <p:cNvPr id="3" name="Subtitle 2"/>
          <p:cNvSpPr>
            <a:spLocks noGrp="1"/>
          </p:cNvSpPr>
          <p:nvPr>
            <p:ph type="subTitle" idx="1" hasCustomPrompt="1"/>
          </p:nvPr>
        </p:nvSpPr>
        <p:spPr>
          <a:xfrm>
            <a:off x="838200" y="1220082"/>
            <a:ext cx="10515601" cy="4209874"/>
          </a:xfrm>
          <a:prstGeom prst="rect">
            <a:avLst/>
          </a:prstGeom>
        </p:spPr>
        <p:txBody>
          <a:bodyPr/>
          <a:lstStyle>
            <a:lvl1pPr marL="285750" marR="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lnSpc>
                <a:spcPct val="100000"/>
              </a:lnSpc>
              <a:spcBef>
                <a:spcPts val="800"/>
              </a:spcBef>
              <a:buFont typeface="Arial" panose="020B0604020202020204" pitchFamily="34" charset="0"/>
              <a:buChar char="•"/>
              <a:defRPr/>
            </a:pPr>
            <a:r>
              <a:rPr lang="en-US" dirty="0"/>
              <a:t>Edit Body Text</a:t>
            </a:r>
          </a:p>
          <a:p>
            <a:pPr marL="285750" indent="-285750">
              <a:lnSpc>
                <a:spcPct val="100000"/>
              </a:lnSpc>
              <a:spcBef>
                <a:spcPts val="800"/>
              </a:spcBef>
              <a:buFont typeface="Arial" panose="020B0604020202020204" pitchFamily="34" charset="0"/>
              <a:buChar char="•"/>
              <a:defRPr/>
            </a:pPr>
            <a:endParaRPr lang="en-US" dirty="0"/>
          </a:p>
        </p:txBody>
      </p:sp>
      <p:pic>
        <p:nvPicPr>
          <p:cNvPr id="13" name="Picture 12">
            <a:extLst>
              <a:ext uri="{FF2B5EF4-FFF2-40B4-BE49-F238E27FC236}">
                <a16:creationId xmlns:a16="http://schemas.microsoft.com/office/drawing/2014/main" id="{3DF763CA-1FC5-3D42-BE7B-9205A9A552BD}"/>
              </a:ext>
            </a:extLst>
          </p:cNvPr>
          <p:cNvPicPr>
            <a:picLocks noChangeAspect="1"/>
          </p:cNvPicPr>
          <p:nvPr userDrawn="1"/>
        </p:nvPicPr>
        <p:blipFill rotWithShape="1">
          <a:blip r:embed="rId2"/>
          <a:srcRect r="46130"/>
          <a:stretch/>
        </p:blipFill>
        <p:spPr>
          <a:xfrm>
            <a:off x="9966231" y="5856982"/>
            <a:ext cx="1683903" cy="1001019"/>
          </a:xfrm>
          <a:prstGeom prst="rect">
            <a:avLst/>
          </a:prstGeom>
        </p:spPr>
      </p:pic>
      <p:sp>
        <p:nvSpPr>
          <p:cNvPr id="17" name="Text Placeholder 16">
            <a:extLst>
              <a:ext uri="{FF2B5EF4-FFF2-40B4-BE49-F238E27FC236}">
                <a16:creationId xmlns:a16="http://schemas.microsoft.com/office/drawing/2014/main" id="{56F50190-EDDA-A748-98E9-A471346D3F46}"/>
              </a:ext>
            </a:extLst>
          </p:cNvPr>
          <p:cNvSpPr>
            <a:spLocks noGrp="1"/>
          </p:cNvSpPr>
          <p:nvPr>
            <p:ph type="body" sz="quarter" idx="11" hasCustomPrompt="1"/>
          </p:nvPr>
        </p:nvSpPr>
        <p:spPr>
          <a:xfrm>
            <a:off x="676487" y="6205367"/>
            <a:ext cx="2938875" cy="316266"/>
          </a:xfrm>
          <a:prstGeom prst="rect">
            <a:avLst/>
          </a:prstGeom>
        </p:spPr>
        <p:txBody>
          <a:bodyPr/>
          <a:lstStyle>
            <a:lvl1pPr marL="0" indent="0" algn="l">
              <a:buNone/>
              <a:defRPr sz="1500" b="1">
                <a:solidFill>
                  <a:schemeClr val="tx1"/>
                </a:solidFill>
                <a:latin typeface="+mj-lt"/>
              </a:defRPr>
            </a:lvl1pPr>
          </a:lstStyle>
          <a:p>
            <a:pPr lvl="0"/>
            <a:r>
              <a:rPr lang="en-US" dirty="0"/>
              <a:t>@</a:t>
            </a:r>
            <a:r>
              <a:rPr lang="en-US" dirty="0" err="1"/>
              <a:t>caaws</a:t>
            </a:r>
            <a:endParaRPr lang="en-US" dirty="0"/>
          </a:p>
        </p:txBody>
      </p:sp>
    </p:spTree>
    <p:extLst>
      <p:ext uri="{BB962C8B-B14F-4D97-AF65-F5344CB8AC3E}">
        <p14:creationId xmlns:p14="http://schemas.microsoft.com/office/powerpoint/2010/main" val="144815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8667-E87C-E549-82AD-EC61C92FFC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DA22F6-3BD4-024D-91C3-0409F276F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2E100-F944-7D44-8FE9-080FA37B61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EAB322-9028-2B4C-B592-D0A5A3F86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CB4430B-64EA-2A42-92E3-3DB10EC046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1B0789D-F2F6-EF47-9AFD-0C3DD8F53A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E70DA-79D3-CA43-B8AE-B97DF453C2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53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52CD4B-CD73-374C-861F-4CE3B393A1A9}"/>
              </a:ext>
            </a:extLst>
          </p:cNvPr>
          <p:cNvSpPr/>
          <p:nvPr userDrawn="1"/>
        </p:nvSpPr>
        <p:spPr>
          <a:xfrm>
            <a:off x="0" y="5847238"/>
            <a:ext cx="12192000" cy="1010762"/>
          </a:xfrm>
          <a:prstGeom prst="rect">
            <a:avLst/>
          </a:prstGeom>
          <a:solidFill>
            <a:srgbClr val="02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Arial" panose="020B0604020202020204"/>
              <a:ea typeface="+mn-ea"/>
              <a:cs typeface="+mn-cs"/>
            </a:endParaRPr>
          </a:p>
        </p:txBody>
      </p:sp>
      <p:sp>
        <p:nvSpPr>
          <p:cNvPr id="2" name="Title 1"/>
          <p:cNvSpPr>
            <a:spLocks noGrp="1"/>
          </p:cNvSpPr>
          <p:nvPr>
            <p:ph type="ctrTitle" hasCustomPrompt="1"/>
          </p:nvPr>
        </p:nvSpPr>
        <p:spPr>
          <a:xfrm>
            <a:off x="306682" y="537946"/>
            <a:ext cx="11578637" cy="478055"/>
          </a:xfrm>
          <a:prstGeom prst="rect">
            <a:avLst/>
          </a:prstGeom>
        </p:spPr>
        <p:txBody>
          <a:bodyPr anchor="t">
            <a:normAutofit/>
          </a:bodyPr>
          <a:lstStyle>
            <a:lvl1pPr algn="ctr">
              <a:defRPr sz="3200"/>
            </a:lvl1pPr>
          </a:lstStyle>
          <a:p>
            <a:r>
              <a:rPr lang="en-US" dirty="0"/>
              <a:t>CLICK TO EDIT MASTER TITLE STYLE</a:t>
            </a:r>
          </a:p>
        </p:txBody>
      </p:sp>
      <p:sp>
        <p:nvSpPr>
          <p:cNvPr id="3" name="Subtitle 2"/>
          <p:cNvSpPr>
            <a:spLocks noGrp="1"/>
          </p:cNvSpPr>
          <p:nvPr>
            <p:ph type="subTitle" idx="1" hasCustomPrompt="1"/>
          </p:nvPr>
        </p:nvSpPr>
        <p:spPr>
          <a:xfrm>
            <a:off x="838200" y="1220082"/>
            <a:ext cx="10515601" cy="4209874"/>
          </a:xfrm>
          <a:prstGeom prst="rect">
            <a:avLst/>
          </a:prstGeom>
        </p:spPr>
        <p:txBody>
          <a:bodyPr/>
          <a:lstStyle>
            <a:lvl1pPr marL="285750" marR="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lnSpc>
                <a:spcPct val="100000"/>
              </a:lnSpc>
              <a:spcBef>
                <a:spcPts val="800"/>
              </a:spcBef>
              <a:buFont typeface="Arial" panose="020B0604020202020204" pitchFamily="34" charset="0"/>
              <a:buChar char="•"/>
              <a:defRPr/>
            </a:pPr>
            <a:r>
              <a:rPr lang="en-US" dirty="0"/>
              <a:t>Edit Body Text</a:t>
            </a:r>
          </a:p>
          <a:p>
            <a:pPr marL="285750" indent="-285750">
              <a:lnSpc>
                <a:spcPct val="100000"/>
              </a:lnSpc>
              <a:spcBef>
                <a:spcPts val="800"/>
              </a:spcBef>
              <a:buFont typeface="Arial" panose="020B0604020202020204" pitchFamily="34" charset="0"/>
              <a:buChar char="•"/>
              <a:defRPr/>
            </a:pPr>
            <a:endParaRPr lang="en-US" dirty="0"/>
          </a:p>
        </p:txBody>
      </p:sp>
      <p:pic>
        <p:nvPicPr>
          <p:cNvPr id="13" name="Picture 12">
            <a:extLst>
              <a:ext uri="{FF2B5EF4-FFF2-40B4-BE49-F238E27FC236}">
                <a16:creationId xmlns:a16="http://schemas.microsoft.com/office/drawing/2014/main" id="{3DF763CA-1FC5-3D42-BE7B-9205A9A552BD}"/>
              </a:ext>
            </a:extLst>
          </p:cNvPr>
          <p:cNvPicPr>
            <a:picLocks noChangeAspect="1"/>
          </p:cNvPicPr>
          <p:nvPr userDrawn="1"/>
        </p:nvPicPr>
        <p:blipFill rotWithShape="1">
          <a:blip r:embed="rId2"/>
          <a:srcRect r="46130"/>
          <a:stretch/>
        </p:blipFill>
        <p:spPr>
          <a:xfrm>
            <a:off x="9966231" y="5856982"/>
            <a:ext cx="1683903" cy="1001019"/>
          </a:xfrm>
          <a:prstGeom prst="rect">
            <a:avLst/>
          </a:prstGeom>
        </p:spPr>
      </p:pic>
      <p:sp>
        <p:nvSpPr>
          <p:cNvPr id="17" name="Text Placeholder 16">
            <a:extLst>
              <a:ext uri="{FF2B5EF4-FFF2-40B4-BE49-F238E27FC236}">
                <a16:creationId xmlns:a16="http://schemas.microsoft.com/office/drawing/2014/main" id="{56F50190-EDDA-A748-98E9-A471346D3F46}"/>
              </a:ext>
            </a:extLst>
          </p:cNvPr>
          <p:cNvSpPr>
            <a:spLocks noGrp="1"/>
          </p:cNvSpPr>
          <p:nvPr>
            <p:ph type="body" sz="quarter" idx="11" hasCustomPrompt="1"/>
          </p:nvPr>
        </p:nvSpPr>
        <p:spPr>
          <a:xfrm>
            <a:off x="676487" y="6205367"/>
            <a:ext cx="2938875" cy="316266"/>
          </a:xfrm>
          <a:prstGeom prst="rect">
            <a:avLst/>
          </a:prstGeom>
        </p:spPr>
        <p:txBody>
          <a:bodyPr/>
          <a:lstStyle>
            <a:lvl1pPr marL="0" indent="0" algn="l">
              <a:buNone/>
              <a:defRPr sz="1500" b="1">
                <a:solidFill>
                  <a:schemeClr val="tx1"/>
                </a:solidFill>
                <a:latin typeface="+mj-lt"/>
              </a:defRPr>
            </a:lvl1pPr>
          </a:lstStyle>
          <a:p>
            <a:pPr lvl="0"/>
            <a:r>
              <a:rPr lang="en-US" dirty="0"/>
              <a:t>@</a:t>
            </a:r>
            <a:r>
              <a:rPr lang="en-US" dirty="0" err="1"/>
              <a:t>caaws</a:t>
            </a:r>
            <a:endParaRPr lang="en-US" dirty="0"/>
          </a:p>
        </p:txBody>
      </p:sp>
    </p:spTree>
    <p:extLst>
      <p:ext uri="{BB962C8B-B14F-4D97-AF65-F5344CB8AC3E}">
        <p14:creationId xmlns:p14="http://schemas.microsoft.com/office/powerpoint/2010/main" val="16151352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7888" y="2532594"/>
            <a:ext cx="10515600" cy="1325563"/>
          </a:xfrm>
          <a:prstGeom prst="rect">
            <a:avLst/>
          </a:prstGeom>
        </p:spPr>
        <p:txBody>
          <a:bodyPr vert="horz" lIns="91440" tIns="45720" rIns="91440" bIns="45720" rtlCol="0" anchor="ctr">
            <a:normAutofit/>
          </a:bodyPr>
          <a:lstStyle/>
          <a:p>
            <a:r>
              <a:rPr lang="en-US" dirty="0"/>
              <a:t>CAAWS POWERPOINT TEMPLATE</a:t>
            </a:r>
          </a:p>
        </p:txBody>
      </p:sp>
    </p:spTree>
    <p:extLst>
      <p:ext uri="{BB962C8B-B14F-4D97-AF65-F5344CB8AC3E}">
        <p14:creationId xmlns:p14="http://schemas.microsoft.com/office/powerpoint/2010/main" val="57783438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lnSpc>
          <a:spcPct val="90000"/>
        </a:lnSpc>
        <a:spcBef>
          <a:spcPct val="0"/>
        </a:spcBef>
        <a:buNone/>
        <a:defRPr sz="4400" kern="1200">
          <a:solidFill>
            <a:srgbClr val="47005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3384B-5F0C-7D46-892E-4DCF6BD5A3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DB4AD-596A-BD49-B785-874E2CFBCB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D97AE-B230-7048-90FE-952605A011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AB322-9028-2B4C-B592-D0A5A3F86DDF}" type="datetimeFigureOut">
              <a:rPr lang="en-US" smtClean="0"/>
              <a:t>6/18/2019</a:t>
            </a:fld>
            <a:endParaRPr lang="en-US"/>
          </a:p>
        </p:txBody>
      </p:sp>
      <p:sp>
        <p:nvSpPr>
          <p:cNvPr id="5" name="Footer Placeholder 4">
            <a:extLst>
              <a:ext uri="{FF2B5EF4-FFF2-40B4-BE49-F238E27FC236}">
                <a16:creationId xmlns:a16="http://schemas.microsoft.com/office/drawing/2014/main" id="{0A524C8D-72C4-AF40-98F1-761F169563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A76E3-8C9E-AF48-977E-64D86CBE1A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E70DA-79D3-CA43-B8AE-B97DF453C2A9}" type="slidenum">
              <a:rPr lang="en-US" smtClean="0"/>
              <a:t>‹#›</a:t>
            </a:fld>
            <a:endParaRPr lang="en-US"/>
          </a:p>
        </p:txBody>
      </p:sp>
    </p:spTree>
    <p:extLst>
      <p:ext uri="{BB962C8B-B14F-4D97-AF65-F5344CB8AC3E}">
        <p14:creationId xmlns:p14="http://schemas.microsoft.com/office/powerpoint/2010/main" val="1309099757"/>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939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FF416-3C8B-E140-990F-849F636C967C}"/>
              </a:ext>
            </a:extLst>
          </p:cNvPr>
          <p:cNvPicPr>
            <a:picLocks noChangeAspect="1"/>
          </p:cNvPicPr>
          <p:nvPr/>
        </p:nvPicPr>
        <p:blipFill>
          <a:blip r:embed="rId2"/>
          <a:stretch>
            <a:fillRect/>
          </a:stretch>
        </p:blipFill>
        <p:spPr>
          <a:xfrm>
            <a:off x="1179946" y="0"/>
            <a:ext cx="9144000" cy="6508129"/>
          </a:xfrm>
          <a:prstGeom prst="rect">
            <a:avLst/>
          </a:prstGeom>
        </p:spPr>
      </p:pic>
      <p:sp>
        <p:nvSpPr>
          <p:cNvPr id="6" name="Rectangle 5">
            <a:extLst>
              <a:ext uri="{FF2B5EF4-FFF2-40B4-BE49-F238E27FC236}">
                <a16:creationId xmlns:a16="http://schemas.microsoft.com/office/drawing/2014/main" id="{98ECB93C-AB68-864C-AC82-8B1DD6F4454F}"/>
              </a:ext>
            </a:extLst>
          </p:cNvPr>
          <p:cNvSpPr/>
          <p:nvPr/>
        </p:nvSpPr>
        <p:spPr>
          <a:xfrm>
            <a:off x="0" y="4393517"/>
            <a:ext cx="12192000" cy="246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57AB01CA-A553-40A0-97AE-2AD18F5357DF}"/>
              </a:ext>
            </a:extLst>
          </p:cNvPr>
          <p:cNvSpPr>
            <a:spLocks noGrp="1"/>
          </p:cNvSpPr>
          <p:nvPr>
            <p:ph type="ctrTitle"/>
          </p:nvPr>
        </p:nvSpPr>
        <p:spPr>
          <a:xfrm>
            <a:off x="914400" y="5389418"/>
            <a:ext cx="10363200" cy="395432"/>
          </a:xfrm>
        </p:spPr>
        <p:txBody>
          <a:bodyPr>
            <a:noAutofit/>
          </a:bodyPr>
          <a:lstStyle/>
          <a:p>
            <a:r>
              <a:rPr lang="en-US" sz="3200" b="1" dirty="0">
                <a:solidFill>
                  <a:srgbClr val="470052"/>
                </a:solidFill>
                <a:latin typeface="+mn-lt"/>
              </a:rPr>
              <a:t>Building Capacity to Increase Retention Rates for Girls and Women in Sport</a:t>
            </a:r>
          </a:p>
        </p:txBody>
      </p:sp>
      <p:sp>
        <p:nvSpPr>
          <p:cNvPr id="9" name="TextBox 8">
            <a:extLst>
              <a:ext uri="{FF2B5EF4-FFF2-40B4-BE49-F238E27FC236}">
                <a16:creationId xmlns:a16="http://schemas.microsoft.com/office/drawing/2014/main" id="{3C2158B9-AB1E-4C1B-B599-81E827E15805}"/>
              </a:ext>
            </a:extLst>
          </p:cNvPr>
          <p:cNvSpPr txBox="1"/>
          <p:nvPr/>
        </p:nvSpPr>
        <p:spPr>
          <a:xfrm>
            <a:off x="1441342" y="5710839"/>
            <a:ext cx="9570712" cy="584775"/>
          </a:xfrm>
          <a:prstGeom prst="rect">
            <a:avLst/>
          </a:prstGeom>
          <a:noFill/>
        </p:spPr>
        <p:txBody>
          <a:bodyPr wrap="square" rtlCol="0">
            <a:spAutoFit/>
          </a:bodyPr>
          <a:lstStyle/>
          <a:p>
            <a:pPr algn="ctr"/>
            <a:r>
              <a:rPr lang="en-US" sz="3200" dirty="0">
                <a:solidFill>
                  <a:srgbClr val="470052"/>
                </a:solidFill>
                <a:cs typeface="Arial" panose="020B0604020202020204" pitchFamily="34" charset="0"/>
              </a:rPr>
              <a:t>Squash Ontario – Gender Equity Presentation</a:t>
            </a:r>
          </a:p>
        </p:txBody>
      </p:sp>
      <p:sp>
        <p:nvSpPr>
          <p:cNvPr id="10" name="TextBox 9">
            <a:extLst>
              <a:ext uri="{FF2B5EF4-FFF2-40B4-BE49-F238E27FC236}">
                <a16:creationId xmlns:a16="http://schemas.microsoft.com/office/drawing/2014/main" id="{5B50107A-3986-44C1-9C8D-235397C529F7}"/>
              </a:ext>
            </a:extLst>
          </p:cNvPr>
          <p:cNvSpPr txBox="1"/>
          <p:nvPr/>
        </p:nvSpPr>
        <p:spPr>
          <a:xfrm>
            <a:off x="3943350" y="6246519"/>
            <a:ext cx="4305300" cy="523220"/>
          </a:xfrm>
          <a:prstGeom prst="rect">
            <a:avLst/>
          </a:prstGeom>
          <a:noFill/>
        </p:spPr>
        <p:txBody>
          <a:bodyPr wrap="square" rtlCol="0">
            <a:spAutoFit/>
          </a:bodyPr>
          <a:lstStyle/>
          <a:p>
            <a:pPr algn="ctr"/>
            <a:r>
              <a:rPr lang="en-US" sz="2800" b="1" dirty="0">
                <a:solidFill>
                  <a:srgbClr val="029393"/>
                </a:solidFill>
              </a:rPr>
              <a:t>June 14, 2019</a:t>
            </a:r>
          </a:p>
        </p:txBody>
      </p:sp>
    </p:spTree>
    <p:extLst>
      <p:ext uri="{BB962C8B-B14F-4D97-AF65-F5344CB8AC3E}">
        <p14:creationId xmlns:p14="http://schemas.microsoft.com/office/powerpoint/2010/main" val="367821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AADA-421F-8748-96C6-F73EB2FB237A}"/>
              </a:ext>
            </a:extLst>
          </p:cNvPr>
          <p:cNvSpPr>
            <a:spLocks noGrp="1"/>
          </p:cNvSpPr>
          <p:nvPr>
            <p:ph type="ctrTitle"/>
          </p:nvPr>
        </p:nvSpPr>
        <p:spPr/>
        <p:txBody>
          <a:bodyPr>
            <a:noAutofit/>
          </a:bodyPr>
          <a:lstStyle/>
          <a:p>
            <a:r>
              <a:rPr lang="en-US" sz="4000" dirty="0">
                <a:solidFill>
                  <a:srgbClr val="470052"/>
                </a:solidFill>
                <a:latin typeface="+mn-lt"/>
              </a:rPr>
              <a:t>Squash Specific Gender Equity Next Steps</a:t>
            </a:r>
          </a:p>
        </p:txBody>
      </p:sp>
      <p:sp>
        <p:nvSpPr>
          <p:cNvPr id="3" name="Subtitle 2">
            <a:extLst>
              <a:ext uri="{FF2B5EF4-FFF2-40B4-BE49-F238E27FC236}">
                <a16:creationId xmlns:a16="http://schemas.microsoft.com/office/drawing/2014/main" id="{86150B21-9252-4046-9470-5B741A56BA92}"/>
              </a:ext>
            </a:extLst>
          </p:cNvPr>
          <p:cNvSpPr>
            <a:spLocks noGrp="1"/>
          </p:cNvSpPr>
          <p:nvPr>
            <p:ph type="subTitle" idx="1"/>
          </p:nvPr>
        </p:nvSpPr>
        <p:spPr>
          <a:xfrm>
            <a:off x="838201" y="1358537"/>
            <a:ext cx="10252166" cy="4071419"/>
          </a:xfrm>
        </p:spPr>
        <p:txBody>
          <a:bodyPr>
            <a:normAutofit/>
          </a:bodyPr>
          <a:lstStyle/>
          <a:p>
            <a:pPr marL="0" lvl="0" indent="0">
              <a:buNone/>
            </a:pPr>
            <a:endParaRPr lang="en-US" dirty="0"/>
          </a:p>
          <a:p>
            <a:pPr lvl="0"/>
            <a:endParaRPr lang="en-US" dirty="0"/>
          </a:p>
        </p:txBody>
      </p:sp>
      <p:sp>
        <p:nvSpPr>
          <p:cNvPr id="4" name="Text Placeholder 3">
            <a:extLst>
              <a:ext uri="{FF2B5EF4-FFF2-40B4-BE49-F238E27FC236}">
                <a16:creationId xmlns:a16="http://schemas.microsoft.com/office/drawing/2014/main" id="{91DBF65B-0C91-304D-A953-58EB5669F074}"/>
              </a:ext>
            </a:extLst>
          </p:cNvPr>
          <p:cNvSpPr>
            <a:spLocks noGrp="1"/>
          </p:cNvSpPr>
          <p:nvPr>
            <p:ph type="body" sz="quarter" idx="11"/>
          </p:nvPr>
        </p:nvSpPr>
        <p:spPr/>
        <p:txBody>
          <a:bodyPr/>
          <a:lstStyle/>
          <a:p>
            <a:endParaRPr lang="en-US"/>
          </a:p>
        </p:txBody>
      </p:sp>
      <p:pic>
        <p:nvPicPr>
          <p:cNvPr id="9" name="Picture 8">
            <a:extLst>
              <a:ext uri="{FF2B5EF4-FFF2-40B4-BE49-F238E27FC236}">
                <a16:creationId xmlns:a16="http://schemas.microsoft.com/office/drawing/2014/main" id="{29D30117-593B-4716-9B20-82A9525BF034}"/>
              </a:ext>
            </a:extLst>
          </p:cNvPr>
          <p:cNvPicPr>
            <a:picLocks noChangeAspect="1"/>
          </p:cNvPicPr>
          <p:nvPr/>
        </p:nvPicPr>
        <p:blipFill rotWithShape="1">
          <a:blip r:embed="rId3">
            <a:extLst>
              <a:ext uri="{28A0092B-C50C-407E-A947-70E740481C1C}">
                <a14:useLocalDpi xmlns:a14="http://schemas.microsoft.com/office/drawing/2010/main" val="0"/>
              </a:ext>
            </a:extLst>
          </a:blip>
          <a:srcRect l="30989" t="17644" r="31594" b="16252"/>
          <a:stretch/>
        </p:blipFill>
        <p:spPr>
          <a:xfrm>
            <a:off x="3615362" y="1160600"/>
            <a:ext cx="4561952" cy="4536799"/>
          </a:xfrm>
          <a:prstGeom prst="rect">
            <a:avLst/>
          </a:prstGeom>
        </p:spPr>
      </p:pic>
    </p:spTree>
    <p:extLst>
      <p:ext uri="{BB962C8B-B14F-4D97-AF65-F5344CB8AC3E}">
        <p14:creationId xmlns:p14="http://schemas.microsoft.com/office/powerpoint/2010/main" val="3298471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AADA-421F-8748-96C6-F73EB2FB237A}"/>
              </a:ext>
            </a:extLst>
          </p:cNvPr>
          <p:cNvSpPr>
            <a:spLocks noGrp="1"/>
          </p:cNvSpPr>
          <p:nvPr>
            <p:ph type="ctrTitle"/>
          </p:nvPr>
        </p:nvSpPr>
        <p:spPr/>
        <p:txBody>
          <a:bodyPr>
            <a:noAutofit/>
          </a:bodyPr>
          <a:lstStyle/>
          <a:p>
            <a:r>
              <a:rPr lang="en-US" sz="4000" dirty="0">
                <a:solidFill>
                  <a:srgbClr val="470052"/>
                </a:solidFill>
                <a:latin typeface="+mn-lt"/>
              </a:rPr>
              <a:t>Squash Specific Gender Equity Next Steps</a:t>
            </a:r>
          </a:p>
        </p:txBody>
      </p:sp>
      <p:sp>
        <p:nvSpPr>
          <p:cNvPr id="3" name="Subtitle 2">
            <a:extLst>
              <a:ext uri="{FF2B5EF4-FFF2-40B4-BE49-F238E27FC236}">
                <a16:creationId xmlns:a16="http://schemas.microsoft.com/office/drawing/2014/main" id="{86150B21-9252-4046-9470-5B741A56BA92}"/>
              </a:ext>
            </a:extLst>
          </p:cNvPr>
          <p:cNvSpPr>
            <a:spLocks noGrp="1"/>
          </p:cNvSpPr>
          <p:nvPr>
            <p:ph type="subTitle" idx="1"/>
          </p:nvPr>
        </p:nvSpPr>
        <p:spPr>
          <a:xfrm>
            <a:off x="838201" y="1358537"/>
            <a:ext cx="10252166" cy="4071419"/>
          </a:xfrm>
        </p:spPr>
        <p:txBody>
          <a:bodyPr>
            <a:normAutofit/>
          </a:bodyPr>
          <a:lstStyle/>
          <a:p>
            <a:pPr marL="0" lvl="0" indent="0">
              <a:buNone/>
            </a:pPr>
            <a:endParaRPr lang="en-US" dirty="0"/>
          </a:p>
          <a:p>
            <a:pPr lvl="0"/>
            <a:endParaRPr lang="en-US" dirty="0"/>
          </a:p>
        </p:txBody>
      </p:sp>
      <p:sp>
        <p:nvSpPr>
          <p:cNvPr id="4" name="Text Placeholder 3">
            <a:extLst>
              <a:ext uri="{FF2B5EF4-FFF2-40B4-BE49-F238E27FC236}">
                <a16:creationId xmlns:a16="http://schemas.microsoft.com/office/drawing/2014/main" id="{91DBF65B-0C91-304D-A953-58EB5669F074}"/>
              </a:ext>
            </a:extLst>
          </p:cNvPr>
          <p:cNvSpPr>
            <a:spLocks noGrp="1"/>
          </p:cNvSpPr>
          <p:nvPr>
            <p:ph type="body" sz="quarter" idx="11"/>
          </p:nvPr>
        </p:nvSpPr>
        <p:spPr/>
        <p:txBody>
          <a:bodyPr/>
          <a:lstStyle/>
          <a:p>
            <a:endParaRPr lang="en-US"/>
          </a:p>
        </p:txBody>
      </p:sp>
      <p:graphicFrame>
        <p:nvGraphicFramePr>
          <p:cNvPr id="7" name="Diagram 6">
            <a:extLst>
              <a:ext uri="{FF2B5EF4-FFF2-40B4-BE49-F238E27FC236}">
                <a16:creationId xmlns:a16="http://schemas.microsoft.com/office/drawing/2014/main" id="{9119CFBF-6EA4-4DBC-8FE2-2FEB881F3B3B}"/>
              </a:ext>
            </a:extLst>
          </p:cNvPr>
          <p:cNvGraphicFramePr/>
          <p:nvPr>
            <p:extLst>
              <p:ext uri="{D42A27DB-BD31-4B8C-83A1-F6EECF244321}">
                <p14:modId xmlns:p14="http://schemas.microsoft.com/office/powerpoint/2010/main" val="57391990"/>
              </p:ext>
            </p:extLst>
          </p:nvPr>
        </p:nvGraphicFramePr>
        <p:xfrm>
          <a:off x="153341" y="587854"/>
          <a:ext cx="11885318" cy="5229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A6D041B-870E-451B-AC71-CE73BB682E1F}"/>
              </a:ext>
            </a:extLst>
          </p:cNvPr>
          <p:cNvSpPr txBox="1"/>
          <p:nvPr/>
        </p:nvSpPr>
        <p:spPr>
          <a:xfrm>
            <a:off x="5040923" y="1459190"/>
            <a:ext cx="2110154" cy="738279"/>
          </a:xfrm>
          <a:prstGeom prst="rect">
            <a:avLst/>
          </a:prstGeom>
          <a:noFill/>
        </p:spPr>
        <p:txBody>
          <a:bodyPr wrap="square" rtlCol="0">
            <a:spAutoFit/>
          </a:bodyPr>
          <a:lstStyle/>
          <a:p>
            <a:pPr algn="ctr" defTabSz="800100">
              <a:lnSpc>
                <a:spcPct val="90000"/>
              </a:lnSpc>
              <a:spcBef>
                <a:spcPct val="0"/>
              </a:spcBef>
              <a:spcAft>
                <a:spcPct val="35000"/>
              </a:spcAft>
            </a:pPr>
            <a:r>
              <a:rPr lang="en-CA" sz="2300" dirty="0">
                <a:solidFill>
                  <a:srgbClr val="FFFF00"/>
                </a:solidFill>
                <a:latin typeface="Bebas Neue Bold" panose="020B0606020202050201" pitchFamily="34" charset="0"/>
              </a:rPr>
              <a:t>Official Development</a:t>
            </a:r>
          </a:p>
        </p:txBody>
      </p:sp>
      <p:sp>
        <p:nvSpPr>
          <p:cNvPr id="10" name="TextBox 9">
            <a:extLst>
              <a:ext uri="{FF2B5EF4-FFF2-40B4-BE49-F238E27FC236}">
                <a16:creationId xmlns:a16="http://schemas.microsoft.com/office/drawing/2014/main" id="{F2BECC1C-7C04-4C1C-927E-62778498768F}"/>
              </a:ext>
            </a:extLst>
          </p:cNvPr>
          <p:cNvSpPr txBox="1"/>
          <p:nvPr/>
        </p:nvSpPr>
        <p:spPr>
          <a:xfrm>
            <a:off x="9894781" y="1390325"/>
            <a:ext cx="2110154" cy="1614288"/>
          </a:xfrm>
          <a:prstGeom prst="rect">
            <a:avLst/>
          </a:prstGeom>
          <a:noFill/>
        </p:spPr>
        <p:txBody>
          <a:bodyPr wrap="square" rtlCol="0">
            <a:spAutoFit/>
          </a:bodyPr>
          <a:lstStyle/>
          <a:p>
            <a:pPr algn="ctr" defTabSz="800100">
              <a:lnSpc>
                <a:spcPct val="90000"/>
              </a:lnSpc>
              <a:spcBef>
                <a:spcPct val="0"/>
              </a:spcBef>
              <a:spcAft>
                <a:spcPct val="35000"/>
              </a:spcAft>
            </a:pPr>
            <a:r>
              <a:rPr lang="en-CA" sz="2300" dirty="0">
                <a:solidFill>
                  <a:srgbClr val="FFFF00"/>
                </a:solidFill>
                <a:latin typeface="Bebas Neue Bold" panose="020B0606020202050201" pitchFamily="34" charset="0"/>
              </a:rPr>
              <a:t>High performance</a:t>
            </a:r>
          </a:p>
          <a:p>
            <a:pPr algn="ctr" defTabSz="800100">
              <a:lnSpc>
                <a:spcPct val="90000"/>
              </a:lnSpc>
              <a:spcBef>
                <a:spcPct val="0"/>
              </a:spcBef>
              <a:spcAft>
                <a:spcPct val="35000"/>
              </a:spcAft>
            </a:pPr>
            <a:endParaRPr lang="en-CA" sz="2300" dirty="0">
              <a:solidFill>
                <a:srgbClr val="FFFF00"/>
              </a:solidFill>
              <a:latin typeface="Bebas Neue Bold" panose="020B0606020202050201" pitchFamily="34" charset="0"/>
            </a:endParaRPr>
          </a:p>
          <a:p>
            <a:pPr algn="ctr" defTabSz="800100">
              <a:lnSpc>
                <a:spcPct val="90000"/>
              </a:lnSpc>
              <a:spcBef>
                <a:spcPct val="0"/>
              </a:spcBef>
              <a:spcAft>
                <a:spcPct val="35000"/>
              </a:spcAft>
            </a:pPr>
            <a:endParaRPr lang="en-CA" sz="2300" dirty="0">
              <a:solidFill>
                <a:srgbClr val="FFFF00"/>
              </a:solidFill>
              <a:latin typeface="Bebas Neue Bold" panose="020B0606020202050201" pitchFamily="34" charset="0"/>
            </a:endParaRPr>
          </a:p>
        </p:txBody>
      </p:sp>
    </p:spTree>
    <p:extLst>
      <p:ext uri="{BB962C8B-B14F-4D97-AF65-F5344CB8AC3E}">
        <p14:creationId xmlns:p14="http://schemas.microsoft.com/office/powerpoint/2010/main" val="1944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AADA-421F-8748-96C6-F73EB2FB237A}"/>
              </a:ext>
            </a:extLst>
          </p:cNvPr>
          <p:cNvSpPr>
            <a:spLocks noGrp="1"/>
          </p:cNvSpPr>
          <p:nvPr>
            <p:ph type="ctrTitle"/>
          </p:nvPr>
        </p:nvSpPr>
        <p:spPr>
          <a:xfrm>
            <a:off x="306682" y="132048"/>
            <a:ext cx="11578637" cy="478055"/>
          </a:xfrm>
        </p:spPr>
        <p:txBody>
          <a:bodyPr>
            <a:noAutofit/>
          </a:bodyPr>
          <a:lstStyle/>
          <a:p>
            <a:r>
              <a:rPr lang="en-US" sz="4000" dirty="0">
                <a:solidFill>
                  <a:srgbClr val="470052"/>
                </a:solidFill>
                <a:latin typeface="+mn-lt"/>
              </a:rPr>
              <a:t>Promising Practices for Engaging Girls and Women</a:t>
            </a:r>
          </a:p>
        </p:txBody>
      </p:sp>
      <p:sp>
        <p:nvSpPr>
          <p:cNvPr id="3" name="Subtitle 2">
            <a:extLst>
              <a:ext uri="{FF2B5EF4-FFF2-40B4-BE49-F238E27FC236}">
                <a16:creationId xmlns:a16="http://schemas.microsoft.com/office/drawing/2014/main" id="{86150B21-9252-4046-9470-5B741A56BA92}"/>
              </a:ext>
            </a:extLst>
          </p:cNvPr>
          <p:cNvSpPr>
            <a:spLocks noGrp="1"/>
          </p:cNvSpPr>
          <p:nvPr>
            <p:ph type="subTitle" idx="1"/>
          </p:nvPr>
        </p:nvSpPr>
        <p:spPr>
          <a:xfrm>
            <a:off x="306682" y="988827"/>
            <a:ext cx="11740005" cy="4784651"/>
          </a:xfrm>
        </p:spPr>
        <p:txBody>
          <a:bodyPr>
            <a:normAutofit/>
          </a:bodyPr>
          <a:lstStyle/>
          <a:p>
            <a:r>
              <a:rPr lang="en-US" b="1" dirty="0">
                <a:solidFill>
                  <a:srgbClr val="470052"/>
                </a:solidFill>
              </a:rPr>
              <a:t>Female only </a:t>
            </a:r>
            <a:r>
              <a:rPr lang="en-US" sz="1800" dirty="0">
                <a:solidFill>
                  <a:schemeClr val="tx1"/>
                </a:solidFill>
              </a:rPr>
              <a:t>- offer girls and women’s only where possible and try to have female coaches and officials  </a:t>
            </a:r>
          </a:p>
          <a:p>
            <a:endParaRPr lang="en-US" sz="800" dirty="0">
              <a:solidFill>
                <a:schemeClr val="tx1"/>
              </a:solidFill>
            </a:endParaRPr>
          </a:p>
          <a:p>
            <a:r>
              <a:rPr lang="en-US" b="1" dirty="0">
                <a:solidFill>
                  <a:srgbClr val="470052"/>
                </a:solidFill>
              </a:rPr>
              <a:t>Mix groups and abilities </a:t>
            </a:r>
            <a:r>
              <a:rPr lang="en-US" sz="1800" dirty="0">
                <a:solidFill>
                  <a:schemeClr val="tx1"/>
                </a:solidFill>
              </a:rPr>
              <a:t>- if you are working with a mixed group of juniors or adults, switch up the groups so that participants get experience practicing with different people, and get a chance to have a female-only group even if they are at different skill levels</a:t>
            </a:r>
          </a:p>
          <a:p>
            <a:endParaRPr lang="en-US" sz="800" dirty="0">
              <a:solidFill>
                <a:schemeClr val="tx1"/>
              </a:solidFill>
            </a:endParaRPr>
          </a:p>
          <a:p>
            <a:r>
              <a:rPr lang="en-US" b="1" dirty="0">
                <a:solidFill>
                  <a:srgbClr val="470052"/>
                </a:solidFill>
              </a:rPr>
              <a:t>Create women's only divisions in club competitions </a:t>
            </a:r>
            <a:r>
              <a:rPr lang="en-US" sz="1800" dirty="0">
                <a:solidFill>
                  <a:schemeClr val="tx1"/>
                </a:solidFill>
              </a:rPr>
              <a:t>- even if you only have 3 women and 35 men, do your best to allow the females to compete against each other and be recognized as such, even if they are mixed into the general competition.  This will help build/encourage women to compete.</a:t>
            </a:r>
          </a:p>
          <a:p>
            <a:endParaRPr lang="en-US" sz="800" dirty="0">
              <a:solidFill>
                <a:schemeClr val="tx1"/>
              </a:solidFill>
            </a:endParaRPr>
          </a:p>
          <a:p>
            <a:r>
              <a:rPr lang="en-US" b="1" dirty="0">
                <a:solidFill>
                  <a:srgbClr val="470052"/>
                </a:solidFill>
              </a:rPr>
              <a:t>Coaching </a:t>
            </a:r>
            <a:r>
              <a:rPr lang="en-US" sz="1800" dirty="0">
                <a:solidFill>
                  <a:schemeClr val="tx1"/>
                </a:solidFill>
              </a:rPr>
              <a:t>- plan to use positive reinforcement and be receptive to feedback when coaching women and girls</a:t>
            </a:r>
          </a:p>
          <a:p>
            <a:endParaRPr lang="en-US" sz="800" dirty="0">
              <a:solidFill>
                <a:schemeClr val="tx1"/>
              </a:solidFill>
            </a:endParaRPr>
          </a:p>
          <a:p>
            <a:pPr lvl="0"/>
            <a:r>
              <a:rPr lang="en-US" b="1" dirty="0">
                <a:solidFill>
                  <a:srgbClr val="470052"/>
                </a:solidFill>
              </a:rPr>
              <a:t>Marketing and Communications </a:t>
            </a:r>
            <a:r>
              <a:rPr lang="en-US" sz="1800" b="1" dirty="0">
                <a:solidFill>
                  <a:schemeClr val="tx1"/>
                </a:solidFill>
              </a:rPr>
              <a:t>- </a:t>
            </a:r>
            <a:r>
              <a:rPr lang="en-US" sz="1800" dirty="0">
                <a:solidFill>
                  <a:schemeClr val="tx1"/>
                </a:solidFill>
              </a:rPr>
              <a:t>flyers aren't enough, focus on word of mouth, create social meet-up groups and tap into social media groups (i.e. mom’s groups, retired teachers)</a:t>
            </a:r>
            <a:endParaRPr lang="en-US" sz="1800" b="1" dirty="0">
              <a:solidFill>
                <a:schemeClr val="tx1"/>
              </a:solidFill>
            </a:endParaRPr>
          </a:p>
        </p:txBody>
      </p:sp>
      <p:sp>
        <p:nvSpPr>
          <p:cNvPr id="4" name="Text Placeholder 3">
            <a:extLst>
              <a:ext uri="{FF2B5EF4-FFF2-40B4-BE49-F238E27FC236}">
                <a16:creationId xmlns:a16="http://schemas.microsoft.com/office/drawing/2014/main" id="{91DBF65B-0C91-304D-A953-58EB5669F07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273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AADA-421F-8748-96C6-F73EB2FB237A}"/>
              </a:ext>
            </a:extLst>
          </p:cNvPr>
          <p:cNvSpPr>
            <a:spLocks noGrp="1"/>
          </p:cNvSpPr>
          <p:nvPr>
            <p:ph type="ctrTitle"/>
          </p:nvPr>
        </p:nvSpPr>
        <p:spPr>
          <a:xfrm>
            <a:off x="306682" y="132048"/>
            <a:ext cx="11578637" cy="478055"/>
          </a:xfrm>
        </p:spPr>
        <p:txBody>
          <a:bodyPr>
            <a:noAutofit/>
          </a:bodyPr>
          <a:lstStyle/>
          <a:p>
            <a:r>
              <a:rPr lang="en-US" sz="4000" dirty="0">
                <a:solidFill>
                  <a:srgbClr val="470052"/>
                </a:solidFill>
                <a:latin typeface="+mn-lt"/>
              </a:rPr>
              <a:t>Promising Practices for Engaging Girls and Women</a:t>
            </a:r>
          </a:p>
        </p:txBody>
      </p:sp>
      <p:sp>
        <p:nvSpPr>
          <p:cNvPr id="3" name="Subtitle 2">
            <a:extLst>
              <a:ext uri="{FF2B5EF4-FFF2-40B4-BE49-F238E27FC236}">
                <a16:creationId xmlns:a16="http://schemas.microsoft.com/office/drawing/2014/main" id="{86150B21-9252-4046-9470-5B741A56BA92}"/>
              </a:ext>
            </a:extLst>
          </p:cNvPr>
          <p:cNvSpPr>
            <a:spLocks noGrp="1"/>
          </p:cNvSpPr>
          <p:nvPr>
            <p:ph type="subTitle" idx="1"/>
          </p:nvPr>
        </p:nvSpPr>
        <p:spPr>
          <a:xfrm>
            <a:off x="306682" y="893135"/>
            <a:ext cx="11740005" cy="4880344"/>
          </a:xfrm>
        </p:spPr>
        <p:txBody>
          <a:bodyPr>
            <a:normAutofit lnSpcReduction="10000"/>
          </a:bodyPr>
          <a:lstStyle/>
          <a:p>
            <a:pPr lvl="0"/>
            <a:r>
              <a:rPr lang="en-US" b="1" dirty="0">
                <a:solidFill>
                  <a:srgbClr val="470052"/>
                </a:solidFill>
              </a:rPr>
              <a:t>Fun and social </a:t>
            </a:r>
            <a:r>
              <a:rPr lang="en-US" sz="1800" dirty="0">
                <a:solidFill>
                  <a:schemeClr val="tx1"/>
                </a:solidFill>
              </a:rPr>
              <a:t>- offer just for fun events in addition to competitive and develop socials around them (after match coffee clubs, potlucks, etc.)</a:t>
            </a:r>
          </a:p>
          <a:p>
            <a:pPr lvl="0"/>
            <a:endParaRPr lang="en-US" sz="800" dirty="0">
              <a:solidFill>
                <a:schemeClr val="tx1"/>
              </a:solidFill>
            </a:endParaRPr>
          </a:p>
          <a:p>
            <a:pPr lvl="0"/>
            <a:r>
              <a:rPr lang="en-US" b="1" dirty="0">
                <a:solidFill>
                  <a:srgbClr val="470052"/>
                </a:solidFill>
              </a:rPr>
              <a:t>Skill Building </a:t>
            </a:r>
            <a:r>
              <a:rPr lang="en-US" dirty="0">
                <a:solidFill>
                  <a:schemeClr val="tx1"/>
                </a:solidFill>
              </a:rPr>
              <a:t>- </a:t>
            </a:r>
            <a:r>
              <a:rPr lang="en-US" sz="1800" dirty="0">
                <a:solidFill>
                  <a:schemeClr val="tx1"/>
                </a:solidFill>
              </a:rPr>
              <a:t>offer try-it or learn to play days to build skills and confidence for women at all levels</a:t>
            </a:r>
          </a:p>
          <a:p>
            <a:pPr lvl="0"/>
            <a:endParaRPr lang="en-US" sz="800" dirty="0">
              <a:solidFill>
                <a:schemeClr val="tx1"/>
              </a:solidFill>
            </a:endParaRPr>
          </a:p>
          <a:p>
            <a:pPr lvl="0"/>
            <a:r>
              <a:rPr lang="en-US" b="1" dirty="0">
                <a:solidFill>
                  <a:srgbClr val="470052"/>
                </a:solidFill>
              </a:rPr>
              <a:t>Hire, train and showcase female leaders </a:t>
            </a:r>
            <a:r>
              <a:rPr lang="en-US" sz="1800" dirty="0">
                <a:solidFill>
                  <a:schemeClr val="tx1"/>
                </a:solidFill>
              </a:rPr>
              <a:t>– hire and train more female leaders within your clubs and plan to showcase their involvement/achievements (athletes, coaches, officials, board members, etc.) in newsletters, social media, awards, etc.</a:t>
            </a:r>
          </a:p>
          <a:p>
            <a:pPr lvl="0"/>
            <a:endParaRPr lang="en-US" sz="800" dirty="0">
              <a:solidFill>
                <a:schemeClr val="tx1"/>
              </a:solidFill>
            </a:endParaRPr>
          </a:p>
          <a:p>
            <a:pPr lvl="0"/>
            <a:r>
              <a:rPr lang="en-US" b="1" dirty="0">
                <a:solidFill>
                  <a:srgbClr val="470052"/>
                </a:solidFill>
              </a:rPr>
              <a:t>Engage parents </a:t>
            </a:r>
            <a:r>
              <a:rPr lang="en-US" sz="1800" dirty="0">
                <a:solidFill>
                  <a:schemeClr val="tx1"/>
                </a:solidFill>
              </a:rPr>
              <a:t>– get them on-side to be supportive to retain girls and be more involved as members, volunteers, coaches, etc.</a:t>
            </a:r>
          </a:p>
          <a:p>
            <a:pPr lvl="0"/>
            <a:endParaRPr lang="en-US" sz="800" dirty="0">
              <a:solidFill>
                <a:schemeClr val="tx1"/>
              </a:solidFill>
            </a:endParaRPr>
          </a:p>
          <a:p>
            <a:pPr lvl="0"/>
            <a:r>
              <a:rPr lang="en-US" b="1" dirty="0">
                <a:solidFill>
                  <a:srgbClr val="470052"/>
                </a:solidFill>
              </a:rPr>
              <a:t>Involve Families </a:t>
            </a:r>
            <a:r>
              <a:rPr lang="en-US" dirty="0">
                <a:solidFill>
                  <a:schemeClr val="tx1"/>
                </a:solidFill>
              </a:rPr>
              <a:t>- </a:t>
            </a:r>
            <a:r>
              <a:rPr lang="en-US" sz="1800" dirty="0">
                <a:solidFill>
                  <a:schemeClr val="tx1"/>
                </a:solidFill>
              </a:rPr>
              <a:t>develop events and activities that involve the entire family</a:t>
            </a:r>
          </a:p>
          <a:p>
            <a:pPr lvl="0"/>
            <a:endParaRPr lang="en-US" sz="800" dirty="0">
              <a:solidFill>
                <a:schemeClr val="tx1"/>
              </a:solidFill>
            </a:endParaRPr>
          </a:p>
          <a:p>
            <a:r>
              <a:rPr lang="en-US" b="1" dirty="0">
                <a:solidFill>
                  <a:srgbClr val="470052"/>
                </a:solidFill>
              </a:rPr>
              <a:t>Create partnerships </a:t>
            </a:r>
            <a:r>
              <a:rPr lang="en-US" sz="1800" dirty="0">
                <a:solidFill>
                  <a:schemeClr val="tx1"/>
                </a:solidFill>
              </a:rPr>
              <a:t>– to increase membership and as a great way to get a group of people in the door. This could be another sport group, a nearby office, etc.</a:t>
            </a:r>
          </a:p>
        </p:txBody>
      </p:sp>
      <p:sp>
        <p:nvSpPr>
          <p:cNvPr id="4" name="Text Placeholder 3">
            <a:extLst>
              <a:ext uri="{FF2B5EF4-FFF2-40B4-BE49-F238E27FC236}">
                <a16:creationId xmlns:a16="http://schemas.microsoft.com/office/drawing/2014/main" id="{91DBF65B-0C91-304D-A953-58EB5669F07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2299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AADA-421F-8748-96C6-F73EB2FB237A}"/>
              </a:ext>
            </a:extLst>
          </p:cNvPr>
          <p:cNvSpPr>
            <a:spLocks noGrp="1"/>
          </p:cNvSpPr>
          <p:nvPr>
            <p:ph type="ctrTitle"/>
          </p:nvPr>
        </p:nvSpPr>
        <p:spPr>
          <a:xfrm>
            <a:off x="306680" y="158697"/>
            <a:ext cx="11578637" cy="478055"/>
          </a:xfrm>
        </p:spPr>
        <p:txBody>
          <a:bodyPr>
            <a:noAutofit/>
          </a:bodyPr>
          <a:lstStyle/>
          <a:p>
            <a:r>
              <a:rPr lang="en-US" sz="4400" b="1" dirty="0">
                <a:solidFill>
                  <a:srgbClr val="470052"/>
                </a:solidFill>
              </a:rPr>
              <a:t>Gender Equality vs. Gender Equity</a:t>
            </a:r>
          </a:p>
        </p:txBody>
      </p:sp>
      <p:sp>
        <p:nvSpPr>
          <p:cNvPr id="3" name="Subtitle 2">
            <a:extLst>
              <a:ext uri="{FF2B5EF4-FFF2-40B4-BE49-F238E27FC236}">
                <a16:creationId xmlns:a16="http://schemas.microsoft.com/office/drawing/2014/main" id="{86150B21-9252-4046-9470-5B741A56BA92}"/>
              </a:ext>
            </a:extLst>
          </p:cNvPr>
          <p:cNvSpPr>
            <a:spLocks noGrp="1"/>
          </p:cNvSpPr>
          <p:nvPr>
            <p:ph type="subTitle" idx="1"/>
          </p:nvPr>
        </p:nvSpPr>
        <p:spPr>
          <a:xfrm>
            <a:off x="838200" y="1208868"/>
            <a:ext cx="10811005" cy="4221088"/>
          </a:xfrm>
        </p:spPr>
        <p:txBody>
          <a:bodyPr>
            <a:normAutofit/>
          </a:bodyPr>
          <a:lstStyle/>
          <a:p>
            <a:pPr marL="577850" indent="-342900"/>
            <a:endParaRPr lang="en-US" sz="2800" dirty="0"/>
          </a:p>
          <a:p>
            <a:pPr marL="577850" indent="-342900"/>
            <a:endParaRPr lang="en-US" dirty="0"/>
          </a:p>
        </p:txBody>
      </p:sp>
      <p:sp>
        <p:nvSpPr>
          <p:cNvPr id="4" name="Text Placeholder 3">
            <a:extLst>
              <a:ext uri="{FF2B5EF4-FFF2-40B4-BE49-F238E27FC236}">
                <a16:creationId xmlns:a16="http://schemas.microsoft.com/office/drawing/2014/main" id="{91DBF65B-0C91-304D-A953-58EB5669F074}"/>
              </a:ext>
            </a:extLst>
          </p:cNvPr>
          <p:cNvSpPr>
            <a:spLocks noGrp="1"/>
          </p:cNvSpPr>
          <p:nvPr>
            <p:ph type="body" sz="quarter" idx="11"/>
          </p:nvPr>
        </p:nvSpPr>
        <p:spPr/>
        <p:txBody>
          <a:bodyPr/>
          <a:lstStyle/>
          <a:p>
            <a:endParaRPr lang="en-US"/>
          </a:p>
        </p:txBody>
      </p:sp>
      <p:pic>
        <p:nvPicPr>
          <p:cNvPr id="7" name="Picture 6">
            <a:extLst>
              <a:ext uri="{FF2B5EF4-FFF2-40B4-BE49-F238E27FC236}">
                <a16:creationId xmlns:a16="http://schemas.microsoft.com/office/drawing/2014/main" id="{829AB565-764F-43B6-B426-D14E3D09B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194" y="760243"/>
            <a:ext cx="8673016" cy="4888889"/>
          </a:xfrm>
          <a:prstGeom prst="rect">
            <a:avLst/>
          </a:prstGeom>
        </p:spPr>
      </p:pic>
    </p:spTree>
    <p:extLst>
      <p:ext uri="{BB962C8B-B14F-4D97-AF65-F5344CB8AC3E}">
        <p14:creationId xmlns:p14="http://schemas.microsoft.com/office/powerpoint/2010/main" val="12358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AADA-421F-8748-96C6-F73EB2FB237A}"/>
              </a:ext>
            </a:extLst>
          </p:cNvPr>
          <p:cNvSpPr>
            <a:spLocks noGrp="1"/>
          </p:cNvSpPr>
          <p:nvPr>
            <p:ph type="ctrTitle"/>
          </p:nvPr>
        </p:nvSpPr>
        <p:spPr>
          <a:xfrm>
            <a:off x="306682" y="224437"/>
            <a:ext cx="11578637" cy="478055"/>
          </a:xfrm>
        </p:spPr>
        <p:txBody>
          <a:bodyPr>
            <a:noAutofit/>
          </a:bodyPr>
          <a:lstStyle/>
          <a:p>
            <a:r>
              <a:rPr lang="en-US" sz="5400" dirty="0">
                <a:solidFill>
                  <a:srgbClr val="470052"/>
                </a:solidFill>
                <a:latin typeface="+mn-lt"/>
              </a:rPr>
              <a:t>Movement on Gender Equity</a:t>
            </a:r>
          </a:p>
        </p:txBody>
      </p:sp>
      <p:sp>
        <p:nvSpPr>
          <p:cNvPr id="3" name="Subtitle 2">
            <a:extLst>
              <a:ext uri="{FF2B5EF4-FFF2-40B4-BE49-F238E27FC236}">
                <a16:creationId xmlns:a16="http://schemas.microsoft.com/office/drawing/2014/main" id="{86150B21-9252-4046-9470-5B741A56BA92}"/>
              </a:ext>
            </a:extLst>
          </p:cNvPr>
          <p:cNvSpPr>
            <a:spLocks noGrp="1"/>
          </p:cNvSpPr>
          <p:nvPr>
            <p:ph type="subTitle" idx="1"/>
          </p:nvPr>
        </p:nvSpPr>
        <p:spPr>
          <a:xfrm>
            <a:off x="306682" y="992777"/>
            <a:ext cx="8127878" cy="4885509"/>
          </a:xfrm>
        </p:spPr>
        <p:txBody>
          <a:bodyPr>
            <a:normAutofit/>
          </a:bodyPr>
          <a:lstStyle/>
          <a:p>
            <a:r>
              <a:rPr lang="en-US" dirty="0">
                <a:solidFill>
                  <a:schemeClr val="tx1"/>
                </a:solidFill>
              </a:rPr>
              <a:t>Federal government made a commitment to achieving gender equity in sport at every level by 2035. Includes a three-year commitment of $30 million to support data, research and innovative practices to promote girls' and women's participation in sport. (2018)</a:t>
            </a:r>
          </a:p>
          <a:p>
            <a:r>
              <a:rPr lang="en-US" dirty="0">
                <a:solidFill>
                  <a:schemeClr val="tx1"/>
                </a:solidFill>
              </a:rPr>
              <a:t>Ontario government developed Advancing Opportunities for Women and Girls in Sport: Ontario’s Action Plan in which PSOs are required to have policies in place to ensure equal access and fair opportunities for women and girls. (2017)</a:t>
            </a:r>
          </a:p>
          <a:p>
            <a:r>
              <a:rPr lang="en-US" dirty="0">
                <a:solidFill>
                  <a:schemeClr val="tx1"/>
                </a:solidFill>
              </a:rPr>
              <a:t>Safe Sport/Responsible Coaches Movement</a:t>
            </a:r>
          </a:p>
        </p:txBody>
      </p:sp>
      <p:sp>
        <p:nvSpPr>
          <p:cNvPr id="4" name="Text Placeholder 3">
            <a:extLst>
              <a:ext uri="{FF2B5EF4-FFF2-40B4-BE49-F238E27FC236}">
                <a16:creationId xmlns:a16="http://schemas.microsoft.com/office/drawing/2014/main" id="{91DBF65B-0C91-304D-A953-58EB5669F074}"/>
              </a:ext>
            </a:extLst>
          </p:cNvPr>
          <p:cNvSpPr>
            <a:spLocks noGrp="1"/>
          </p:cNvSpPr>
          <p:nvPr>
            <p:ph type="body" sz="quarter" idx="11"/>
          </p:nvPr>
        </p:nvSpPr>
        <p:spPr/>
        <p:txBody>
          <a:bodyPr/>
          <a:lstStyle/>
          <a:p>
            <a:endParaRPr lang="en-US"/>
          </a:p>
        </p:txBody>
      </p:sp>
      <p:pic>
        <p:nvPicPr>
          <p:cNvPr id="6" name="Picture 5" descr="A screenshot of a social media post with text and people in the background&#10;&#10;Description automatically generated">
            <a:extLst>
              <a:ext uri="{FF2B5EF4-FFF2-40B4-BE49-F238E27FC236}">
                <a16:creationId xmlns:a16="http://schemas.microsoft.com/office/drawing/2014/main" id="{2DA9C2B2-3021-427B-9701-4374D4335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110" y="1305345"/>
            <a:ext cx="2876951" cy="3724795"/>
          </a:xfrm>
          <a:prstGeom prst="rect">
            <a:avLst/>
          </a:prstGeom>
        </p:spPr>
      </p:pic>
    </p:spTree>
    <p:extLst>
      <p:ext uri="{BB962C8B-B14F-4D97-AF65-F5344CB8AC3E}">
        <p14:creationId xmlns:p14="http://schemas.microsoft.com/office/powerpoint/2010/main" val="348495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AADA-421F-8748-96C6-F73EB2FB237A}"/>
              </a:ext>
            </a:extLst>
          </p:cNvPr>
          <p:cNvSpPr>
            <a:spLocks noGrp="1"/>
          </p:cNvSpPr>
          <p:nvPr>
            <p:ph type="ctrTitle"/>
          </p:nvPr>
        </p:nvSpPr>
        <p:spPr/>
        <p:txBody>
          <a:bodyPr>
            <a:noAutofit/>
          </a:bodyPr>
          <a:lstStyle/>
          <a:p>
            <a:r>
              <a:rPr lang="en-US" sz="4800" dirty="0">
                <a:solidFill>
                  <a:srgbClr val="470052"/>
                </a:solidFill>
                <a:latin typeface="+mn-lt"/>
              </a:rPr>
              <a:t>Squash Ontario and CAAWS Working Together</a:t>
            </a:r>
          </a:p>
        </p:txBody>
      </p:sp>
      <p:sp>
        <p:nvSpPr>
          <p:cNvPr id="3" name="Subtitle 2">
            <a:extLst>
              <a:ext uri="{FF2B5EF4-FFF2-40B4-BE49-F238E27FC236}">
                <a16:creationId xmlns:a16="http://schemas.microsoft.com/office/drawing/2014/main" id="{86150B21-9252-4046-9470-5B741A56BA92}"/>
              </a:ext>
            </a:extLst>
          </p:cNvPr>
          <p:cNvSpPr>
            <a:spLocks noGrp="1"/>
          </p:cNvSpPr>
          <p:nvPr>
            <p:ph type="subTitle" idx="1"/>
          </p:nvPr>
        </p:nvSpPr>
        <p:spPr>
          <a:xfrm>
            <a:off x="838201" y="1358537"/>
            <a:ext cx="10252166" cy="4071419"/>
          </a:xfrm>
        </p:spPr>
        <p:txBody>
          <a:bodyPr>
            <a:normAutofit/>
          </a:bodyPr>
          <a:lstStyle/>
          <a:p>
            <a:r>
              <a:rPr lang="en-US" dirty="0">
                <a:solidFill>
                  <a:schemeClr val="tx1"/>
                </a:solidFill>
              </a:rPr>
              <a:t>Building Capacity to Increase Retention Rates for Girls and Women in Sport Project</a:t>
            </a:r>
          </a:p>
          <a:p>
            <a:r>
              <a:rPr lang="en-US" dirty="0">
                <a:solidFill>
                  <a:schemeClr val="tx1"/>
                </a:solidFill>
              </a:rPr>
              <a:t>2-year project- April 1, 2018 to March 31, 2020</a:t>
            </a:r>
          </a:p>
          <a:p>
            <a:r>
              <a:rPr lang="en-US" dirty="0">
                <a:solidFill>
                  <a:schemeClr val="tx1"/>
                </a:solidFill>
              </a:rPr>
              <a:t>Funded by Ontario Sport and Recreation Communities Fund (OSRCF)</a:t>
            </a:r>
          </a:p>
          <a:p>
            <a:r>
              <a:rPr lang="en-US" dirty="0">
                <a:solidFill>
                  <a:schemeClr val="tx1"/>
                </a:solidFill>
              </a:rPr>
              <a:t>10 PSOs involved: Volleyball Ontario, Ontario Basketball, Rugby Ontario, Freestyle Ontario, Ontario Weightlifting, Muaythai Ontario, Judo Ontario, Canoe/Kayak Ontario, Softball Ontario, and Squash Ontario.</a:t>
            </a:r>
          </a:p>
        </p:txBody>
      </p:sp>
      <p:sp>
        <p:nvSpPr>
          <p:cNvPr id="4" name="Text Placeholder 3">
            <a:extLst>
              <a:ext uri="{FF2B5EF4-FFF2-40B4-BE49-F238E27FC236}">
                <a16:creationId xmlns:a16="http://schemas.microsoft.com/office/drawing/2014/main" id="{91DBF65B-0C91-304D-A953-58EB5669F07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5959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AADA-421F-8748-96C6-F73EB2FB237A}"/>
              </a:ext>
            </a:extLst>
          </p:cNvPr>
          <p:cNvSpPr>
            <a:spLocks noGrp="1"/>
          </p:cNvSpPr>
          <p:nvPr>
            <p:ph type="ctrTitle"/>
          </p:nvPr>
        </p:nvSpPr>
        <p:spPr>
          <a:xfrm>
            <a:off x="190006" y="249382"/>
            <a:ext cx="11827824" cy="766619"/>
          </a:xfrm>
        </p:spPr>
        <p:txBody>
          <a:bodyPr>
            <a:noAutofit/>
          </a:bodyPr>
          <a:lstStyle/>
          <a:p>
            <a:r>
              <a:rPr lang="en-US" dirty="0">
                <a:latin typeface="Calibri" panose="020F0502020204030204" pitchFamily="34" charset="0"/>
                <a:cs typeface="Calibri" panose="020F0502020204030204" pitchFamily="34" charset="0"/>
              </a:rPr>
              <a:t>How Can Gender Equity Meet Organizational Priorities?</a:t>
            </a:r>
          </a:p>
        </p:txBody>
      </p:sp>
      <p:sp>
        <p:nvSpPr>
          <p:cNvPr id="4" name="Text Placeholder 3">
            <a:extLst>
              <a:ext uri="{FF2B5EF4-FFF2-40B4-BE49-F238E27FC236}">
                <a16:creationId xmlns:a16="http://schemas.microsoft.com/office/drawing/2014/main" id="{91DBF65B-0C91-304D-A953-58EB5669F074}"/>
              </a:ext>
            </a:extLst>
          </p:cNvPr>
          <p:cNvSpPr>
            <a:spLocks noGrp="1"/>
          </p:cNvSpPr>
          <p:nvPr>
            <p:ph type="body" sz="quarter" idx="11"/>
          </p:nvPr>
        </p:nvSpPr>
        <p:spPr/>
        <p:txBody>
          <a:bodyPr/>
          <a:lstStyle/>
          <a:p>
            <a:endParaRPr lang="en-US"/>
          </a:p>
        </p:txBody>
      </p:sp>
      <p:graphicFrame>
        <p:nvGraphicFramePr>
          <p:cNvPr id="6" name="Chart 5">
            <a:extLst>
              <a:ext uri="{FF2B5EF4-FFF2-40B4-BE49-F238E27FC236}">
                <a16:creationId xmlns:a16="http://schemas.microsoft.com/office/drawing/2014/main" id="{7C127ED4-5864-4FD5-8048-AF087E3D7C3A}"/>
              </a:ext>
            </a:extLst>
          </p:cNvPr>
          <p:cNvGraphicFramePr>
            <a:graphicFrameLocks/>
          </p:cNvGraphicFramePr>
          <p:nvPr/>
        </p:nvGraphicFramePr>
        <p:xfrm>
          <a:off x="190006" y="1104405"/>
          <a:ext cx="11685319" cy="4607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98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AADA-421F-8748-96C6-F73EB2FB237A}"/>
              </a:ext>
            </a:extLst>
          </p:cNvPr>
          <p:cNvSpPr>
            <a:spLocks noGrp="1"/>
          </p:cNvSpPr>
          <p:nvPr>
            <p:ph type="ctrTitle"/>
          </p:nvPr>
        </p:nvSpPr>
        <p:spPr>
          <a:xfrm>
            <a:off x="306681" y="182880"/>
            <a:ext cx="11578637" cy="696530"/>
          </a:xfrm>
        </p:spPr>
        <p:txBody>
          <a:bodyPr>
            <a:noAutofit/>
          </a:bodyPr>
          <a:lstStyle/>
          <a:p>
            <a:r>
              <a:rPr lang="en-US" sz="4000" dirty="0">
                <a:solidFill>
                  <a:srgbClr val="470052"/>
                </a:solidFill>
                <a:latin typeface="+mn-lt"/>
              </a:rPr>
              <a:t>PSO Athlete Data Comparison</a:t>
            </a:r>
            <a:br>
              <a:rPr lang="en-US" sz="4000" dirty="0">
                <a:solidFill>
                  <a:srgbClr val="470052"/>
                </a:solidFill>
                <a:latin typeface="+mn-lt"/>
              </a:rPr>
            </a:br>
            <a:r>
              <a:rPr lang="en-US" sz="2000" dirty="0">
                <a:solidFill>
                  <a:srgbClr val="470052"/>
                </a:solidFill>
                <a:latin typeface="+mn-lt"/>
              </a:rPr>
              <a:t>Nationally: 41% of girls aged 3 to 17 and 84% of women do not participate in sport</a:t>
            </a:r>
            <a:br>
              <a:rPr lang="en-US" sz="4000" dirty="0">
                <a:solidFill>
                  <a:srgbClr val="470052"/>
                </a:solidFill>
                <a:latin typeface="+mn-lt"/>
              </a:rPr>
            </a:br>
            <a:endParaRPr lang="en-US" sz="4000" dirty="0">
              <a:solidFill>
                <a:srgbClr val="470052"/>
              </a:solidFill>
              <a:latin typeface="+mn-lt"/>
            </a:endParaRPr>
          </a:p>
        </p:txBody>
      </p:sp>
      <p:sp>
        <p:nvSpPr>
          <p:cNvPr id="4" name="Text Placeholder 3">
            <a:extLst>
              <a:ext uri="{FF2B5EF4-FFF2-40B4-BE49-F238E27FC236}">
                <a16:creationId xmlns:a16="http://schemas.microsoft.com/office/drawing/2014/main" id="{91DBF65B-0C91-304D-A953-58EB5669F074}"/>
              </a:ext>
            </a:extLst>
          </p:cNvPr>
          <p:cNvSpPr>
            <a:spLocks noGrp="1"/>
          </p:cNvSpPr>
          <p:nvPr>
            <p:ph type="body" sz="quarter" idx="11"/>
          </p:nvPr>
        </p:nvSpPr>
        <p:spPr/>
        <p:txBody>
          <a:bodyPr/>
          <a:lstStyle/>
          <a:p>
            <a:endParaRPr lang="en-US"/>
          </a:p>
        </p:txBody>
      </p:sp>
      <p:graphicFrame>
        <p:nvGraphicFramePr>
          <p:cNvPr id="7" name="Chart 6">
            <a:extLst>
              <a:ext uri="{FF2B5EF4-FFF2-40B4-BE49-F238E27FC236}">
                <a16:creationId xmlns:a16="http://schemas.microsoft.com/office/drawing/2014/main" id="{B784041A-4527-4F27-8AF6-F62A65F5F865}"/>
              </a:ext>
            </a:extLst>
          </p:cNvPr>
          <p:cNvGraphicFramePr>
            <a:graphicFrameLocks/>
          </p:cNvGraphicFramePr>
          <p:nvPr>
            <p:extLst>
              <p:ext uri="{D42A27DB-BD31-4B8C-83A1-F6EECF244321}">
                <p14:modId xmlns:p14="http://schemas.microsoft.com/office/powerpoint/2010/main" val="938717226"/>
              </p:ext>
            </p:extLst>
          </p:nvPr>
        </p:nvGraphicFramePr>
        <p:xfrm>
          <a:off x="676487" y="1280160"/>
          <a:ext cx="11123318"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0144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AADA-421F-8748-96C6-F73EB2FB237A}"/>
              </a:ext>
            </a:extLst>
          </p:cNvPr>
          <p:cNvSpPr>
            <a:spLocks noGrp="1"/>
          </p:cNvSpPr>
          <p:nvPr>
            <p:ph type="ctrTitle"/>
          </p:nvPr>
        </p:nvSpPr>
        <p:spPr>
          <a:xfrm>
            <a:off x="91441" y="187642"/>
            <a:ext cx="11793878" cy="374062"/>
          </a:xfrm>
        </p:spPr>
        <p:txBody>
          <a:bodyPr>
            <a:noAutofit/>
          </a:bodyPr>
          <a:lstStyle/>
          <a:p>
            <a:r>
              <a:rPr lang="en-US" sz="4000" dirty="0">
                <a:solidFill>
                  <a:srgbClr val="470052"/>
                </a:solidFill>
                <a:latin typeface="+mn-lt"/>
              </a:rPr>
              <a:t>PSO Coach, Official, Board Data Comparison</a:t>
            </a:r>
            <a:br>
              <a:rPr lang="en-US" sz="4000" dirty="0">
                <a:solidFill>
                  <a:srgbClr val="470052"/>
                </a:solidFill>
                <a:latin typeface="+mn-lt"/>
              </a:rPr>
            </a:br>
            <a:r>
              <a:rPr lang="en-US" sz="2000" dirty="0">
                <a:solidFill>
                  <a:srgbClr val="470052"/>
                </a:solidFill>
                <a:latin typeface="+mn-lt"/>
              </a:rPr>
              <a:t>Nationally: 29% of board members are women; 35% of certified coaches are women; 30% of officials are women</a:t>
            </a:r>
            <a:br>
              <a:rPr lang="en-US" sz="2000" dirty="0">
                <a:solidFill>
                  <a:srgbClr val="470052"/>
                </a:solidFill>
                <a:latin typeface="+mn-lt"/>
              </a:rPr>
            </a:br>
            <a:endParaRPr lang="en-US" sz="2000" dirty="0">
              <a:solidFill>
                <a:srgbClr val="470052"/>
              </a:solidFill>
              <a:latin typeface="+mn-lt"/>
            </a:endParaRPr>
          </a:p>
        </p:txBody>
      </p:sp>
      <p:sp>
        <p:nvSpPr>
          <p:cNvPr id="4" name="Text Placeholder 3">
            <a:extLst>
              <a:ext uri="{FF2B5EF4-FFF2-40B4-BE49-F238E27FC236}">
                <a16:creationId xmlns:a16="http://schemas.microsoft.com/office/drawing/2014/main" id="{91DBF65B-0C91-304D-A953-58EB5669F074}"/>
              </a:ext>
            </a:extLst>
          </p:cNvPr>
          <p:cNvSpPr>
            <a:spLocks noGrp="1"/>
          </p:cNvSpPr>
          <p:nvPr>
            <p:ph type="body" sz="quarter" idx="11"/>
          </p:nvPr>
        </p:nvSpPr>
        <p:spPr/>
        <p:txBody>
          <a:bodyPr/>
          <a:lstStyle/>
          <a:p>
            <a:endParaRPr lang="en-US"/>
          </a:p>
        </p:txBody>
      </p:sp>
      <p:graphicFrame>
        <p:nvGraphicFramePr>
          <p:cNvPr id="5" name="Chart 4">
            <a:extLst>
              <a:ext uri="{FF2B5EF4-FFF2-40B4-BE49-F238E27FC236}">
                <a16:creationId xmlns:a16="http://schemas.microsoft.com/office/drawing/2014/main" id="{CF0ABA27-1E6C-4D5F-BD5F-21F4617FC1FD}"/>
              </a:ext>
            </a:extLst>
          </p:cNvPr>
          <p:cNvGraphicFramePr>
            <a:graphicFrameLocks/>
          </p:cNvGraphicFramePr>
          <p:nvPr>
            <p:extLst>
              <p:ext uri="{D42A27DB-BD31-4B8C-83A1-F6EECF244321}">
                <p14:modId xmlns:p14="http://schemas.microsoft.com/office/powerpoint/2010/main" val="860869437"/>
              </p:ext>
            </p:extLst>
          </p:nvPr>
        </p:nvGraphicFramePr>
        <p:xfrm>
          <a:off x="404949" y="1123406"/>
          <a:ext cx="11578637" cy="4624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303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AADA-421F-8748-96C6-F73EB2FB237A}"/>
              </a:ext>
            </a:extLst>
          </p:cNvPr>
          <p:cNvSpPr>
            <a:spLocks noGrp="1"/>
          </p:cNvSpPr>
          <p:nvPr>
            <p:ph type="ctrTitle"/>
          </p:nvPr>
        </p:nvSpPr>
        <p:spPr/>
        <p:txBody>
          <a:bodyPr>
            <a:noAutofit/>
          </a:bodyPr>
          <a:lstStyle/>
          <a:p>
            <a:r>
              <a:rPr lang="en-US" sz="4800" dirty="0">
                <a:solidFill>
                  <a:srgbClr val="470052"/>
                </a:solidFill>
                <a:latin typeface="+mn-lt"/>
              </a:rPr>
              <a:t>Why Focus on Gender Equity?</a:t>
            </a:r>
          </a:p>
        </p:txBody>
      </p:sp>
      <p:sp>
        <p:nvSpPr>
          <p:cNvPr id="3" name="Subtitle 2">
            <a:extLst>
              <a:ext uri="{FF2B5EF4-FFF2-40B4-BE49-F238E27FC236}">
                <a16:creationId xmlns:a16="http://schemas.microsoft.com/office/drawing/2014/main" id="{86150B21-9252-4046-9470-5B741A56BA92}"/>
              </a:ext>
            </a:extLst>
          </p:cNvPr>
          <p:cNvSpPr>
            <a:spLocks noGrp="1"/>
          </p:cNvSpPr>
          <p:nvPr>
            <p:ph type="subTitle" idx="1"/>
          </p:nvPr>
        </p:nvSpPr>
        <p:spPr>
          <a:xfrm>
            <a:off x="838201" y="1358537"/>
            <a:ext cx="10252166" cy="4336869"/>
          </a:xfrm>
        </p:spPr>
        <p:txBody>
          <a:bodyPr>
            <a:normAutofit fontScale="85000" lnSpcReduction="10000"/>
          </a:bodyPr>
          <a:lstStyle/>
          <a:p>
            <a:pPr lvl="0"/>
            <a:r>
              <a:rPr lang="en-US" b="1" dirty="0">
                <a:solidFill>
                  <a:srgbClr val="470052"/>
                </a:solidFill>
              </a:rPr>
              <a:t>Revenue </a:t>
            </a:r>
            <a:r>
              <a:rPr lang="en-US" b="1" dirty="0"/>
              <a:t> </a:t>
            </a:r>
            <a:r>
              <a:rPr lang="en-US" b="1" dirty="0">
                <a:solidFill>
                  <a:schemeClr val="tx1"/>
                </a:solidFill>
              </a:rPr>
              <a:t>– </a:t>
            </a:r>
            <a:r>
              <a:rPr lang="en-US" dirty="0">
                <a:solidFill>
                  <a:schemeClr val="tx1"/>
                </a:solidFill>
              </a:rPr>
              <a:t>more female members = more $</a:t>
            </a:r>
          </a:p>
          <a:p>
            <a:pPr lvl="0"/>
            <a:r>
              <a:rPr lang="en-US" b="1" dirty="0">
                <a:solidFill>
                  <a:srgbClr val="470052"/>
                </a:solidFill>
              </a:rPr>
              <a:t>Untapped market-</a:t>
            </a:r>
            <a:r>
              <a:rPr lang="en-US" dirty="0">
                <a:solidFill>
                  <a:srgbClr val="470052"/>
                </a:solidFill>
              </a:rPr>
              <a:t> </a:t>
            </a:r>
            <a:r>
              <a:rPr lang="en-US" dirty="0">
                <a:solidFill>
                  <a:schemeClr val="tx1"/>
                </a:solidFill>
              </a:rPr>
              <a:t>with so few women engaged as players, coaches, officials, etc. the opportunity for growth is very high- female engagement is an untapped market</a:t>
            </a:r>
          </a:p>
          <a:p>
            <a:pPr lvl="0"/>
            <a:r>
              <a:rPr lang="en-US" b="1" dirty="0">
                <a:solidFill>
                  <a:srgbClr val="470052"/>
                </a:solidFill>
              </a:rPr>
              <a:t>Good customers</a:t>
            </a:r>
            <a:r>
              <a:rPr lang="en-US" dirty="0">
                <a:solidFill>
                  <a:srgbClr val="470052"/>
                </a:solidFill>
              </a:rPr>
              <a:t> </a:t>
            </a:r>
            <a:r>
              <a:rPr lang="en-US" dirty="0">
                <a:solidFill>
                  <a:schemeClr val="tx1"/>
                </a:solidFill>
              </a:rPr>
              <a:t>– they book lessons, attend clinics, bring friends and bring their children</a:t>
            </a:r>
          </a:p>
          <a:p>
            <a:pPr lvl="0"/>
            <a:r>
              <a:rPr lang="en-US" b="1" dirty="0">
                <a:solidFill>
                  <a:srgbClr val="470052"/>
                </a:solidFill>
              </a:rPr>
              <a:t>Wider talent pool </a:t>
            </a:r>
            <a:r>
              <a:rPr lang="en-US" dirty="0">
                <a:solidFill>
                  <a:schemeClr val="tx1"/>
                </a:solidFill>
              </a:rPr>
              <a:t>- Skilled women provide the organization with an important talent pool of administrators, coaches and officials.</a:t>
            </a:r>
          </a:p>
          <a:p>
            <a:pPr lvl="0"/>
            <a:r>
              <a:rPr lang="en-US" b="1" dirty="0">
                <a:solidFill>
                  <a:srgbClr val="470052"/>
                </a:solidFill>
              </a:rPr>
              <a:t>Investment potential </a:t>
            </a:r>
            <a:r>
              <a:rPr lang="en-US" dirty="0">
                <a:solidFill>
                  <a:schemeClr val="tx1"/>
                </a:solidFill>
              </a:rPr>
              <a:t>- changing the image of women in sport attracts public interest and private investment. In turn, more members are attracted to the organization.</a:t>
            </a:r>
          </a:p>
          <a:p>
            <a:pPr lvl="0"/>
            <a:r>
              <a:rPr lang="en-US" b="1" dirty="0">
                <a:solidFill>
                  <a:srgbClr val="470052"/>
                </a:solidFill>
              </a:rPr>
              <a:t>Prestige and forward thinking </a:t>
            </a:r>
            <a:r>
              <a:rPr lang="en-US" dirty="0">
                <a:solidFill>
                  <a:schemeClr val="tx1"/>
                </a:solidFill>
              </a:rPr>
              <a:t>- taking the lead in promoting girls and women brings prestige and support to the organization.</a:t>
            </a:r>
          </a:p>
          <a:p>
            <a:pPr lvl="0"/>
            <a:r>
              <a:rPr lang="en-US" b="1" dirty="0">
                <a:solidFill>
                  <a:srgbClr val="470052"/>
                </a:solidFill>
              </a:rPr>
              <a:t>Responsibility</a:t>
            </a:r>
            <a:r>
              <a:rPr lang="en-US" dirty="0"/>
              <a:t> </a:t>
            </a:r>
            <a:r>
              <a:rPr lang="en-US" dirty="0">
                <a:solidFill>
                  <a:schemeClr val="tx1"/>
                </a:solidFill>
              </a:rPr>
              <a:t>- by fulfilling their legal responsibility to treat fairly everyone involved in the organization and making a commitment to gender equity, organizations avoid a negative public image as well as the time and expense of dealing with unnecessary lawsuits.</a:t>
            </a:r>
          </a:p>
          <a:p>
            <a:pPr lvl="0"/>
            <a:endParaRPr lang="en-US" dirty="0"/>
          </a:p>
        </p:txBody>
      </p:sp>
      <p:sp>
        <p:nvSpPr>
          <p:cNvPr id="4" name="Text Placeholder 3">
            <a:extLst>
              <a:ext uri="{FF2B5EF4-FFF2-40B4-BE49-F238E27FC236}">
                <a16:creationId xmlns:a16="http://schemas.microsoft.com/office/drawing/2014/main" id="{91DBF65B-0C91-304D-A953-58EB5669F07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4085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5AADA-421F-8748-96C6-F73EB2FB237A}"/>
              </a:ext>
            </a:extLst>
          </p:cNvPr>
          <p:cNvSpPr>
            <a:spLocks noGrp="1"/>
          </p:cNvSpPr>
          <p:nvPr>
            <p:ph type="ctrTitle"/>
          </p:nvPr>
        </p:nvSpPr>
        <p:spPr>
          <a:xfrm>
            <a:off x="306681" y="344098"/>
            <a:ext cx="11578637" cy="478055"/>
          </a:xfrm>
        </p:spPr>
        <p:txBody>
          <a:bodyPr>
            <a:noAutofit/>
          </a:bodyPr>
          <a:lstStyle/>
          <a:p>
            <a:r>
              <a:rPr lang="en-US" sz="4000" dirty="0">
                <a:solidFill>
                  <a:srgbClr val="470052"/>
                </a:solidFill>
                <a:latin typeface="+mn-lt"/>
              </a:rPr>
              <a:t>Squash Specific Gender Equity Gaps</a:t>
            </a:r>
          </a:p>
        </p:txBody>
      </p:sp>
      <p:sp>
        <p:nvSpPr>
          <p:cNvPr id="3" name="Subtitle 2">
            <a:extLst>
              <a:ext uri="{FF2B5EF4-FFF2-40B4-BE49-F238E27FC236}">
                <a16:creationId xmlns:a16="http://schemas.microsoft.com/office/drawing/2014/main" id="{86150B21-9252-4046-9470-5B741A56BA92}"/>
              </a:ext>
            </a:extLst>
          </p:cNvPr>
          <p:cNvSpPr>
            <a:spLocks noGrp="1"/>
          </p:cNvSpPr>
          <p:nvPr>
            <p:ph type="subTitle" idx="1"/>
          </p:nvPr>
        </p:nvSpPr>
        <p:spPr>
          <a:xfrm>
            <a:off x="838201" y="1358537"/>
            <a:ext cx="10252166" cy="4071419"/>
          </a:xfrm>
        </p:spPr>
        <p:txBody>
          <a:bodyPr>
            <a:normAutofit/>
          </a:bodyPr>
          <a:lstStyle/>
          <a:p>
            <a:pPr marL="0" lvl="0" indent="0">
              <a:buNone/>
            </a:pPr>
            <a:endParaRPr lang="en-US" dirty="0"/>
          </a:p>
          <a:p>
            <a:pPr lvl="0"/>
            <a:endParaRPr lang="en-US" dirty="0"/>
          </a:p>
        </p:txBody>
      </p:sp>
      <p:sp>
        <p:nvSpPr>
          <p:cNvPr id="4" name="Text Placeholder 3">
            <a:extLst>
              <a:ext uri="{FF2B5EF4-FFF2-40B4-BE49-F238E27FC236}">
                <a16:creationId xmlns:a16="http://schemas.microsoft.com/office/drawing/2014/main" id="{91DBF65B-0C91-304D-A953-58EB5669F074}"/>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A11D963D-8659-4EED-A9F3-F385B5DB91BF}"/>
              </a:ext>
            </a:extLst>
          </p:cNvPr>
          <p:cNvPicPr>
            <a:picLocks noChangeAspect="1"/>
          </p:cNvPicPr>
          <p:nvPr/>
        </p:nvPicPr>
        <p:blipFill>
          <a:blip r:embed="rId3"/>
          <a:stretch>
            <a:fillRect/>
          </a:stretch>
        </p:blipFill>
        <p:spPr>
          <a:xfrm>
            <a:off x="3664873" y="1080605"/>
            <a:ext cx="4862252" cy="4477051"/>
          </a:xfrm>
          <a:prstGeom prst="rect">
            <a:avLst/>
          </a:prstGeom>
        </p:spPr>
      </p:pic>
    </p:spTree>
    <p:extLst>
      <p:ext uri="{BB962C8B-B14F-4D97-AF65-F5344CB8AC3E}">
        <p14:creationId xmlns:p14="http://schemas.microsoft.com/office/powerpoint/2010/main" val="1166311226"/>
      </p:ext>
    </p:extLst>
  </p:cSld>
  <p:clrMapOvr>
    <a:masterClrMapping/>
  </p:clrMapOvr>
</p:sld>
</file>

<file path=ppt/theme/theme1.xml><?xml version="1.0" encoding="utf-8"?>
<a:theme xmlns:a="http://schemas.openxmlformats.org/drawingml/2006/main" name="1_Office Theme">
  <a:themeElements>
    <a:clrScheme name="CAAWS 4">
      <a:dk1>
        <a:srgbClr val="FEFFFF"/>
      </a:dk1>
      <a:lt1>
        <a:srgbClr val="FEFFFF"/>
      </a:lt1>
      <a:dk2>
        <a:srgbClr val="808180"/>
      </a:dk2>
      <a:lt2>
        <a:srgbClr val="470052"/>
      </a:lt2>
      <a:accent1>
        <a:srgbClr val="019392"/>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27032</TotalTime>
  <Words>905</Words>
  <Application>Microsoft Office PowerPoint</Application>
  <PresentationFormat>Widescreen</PresentationFormat>
  <Paragraphs>85</Paragraphs>
  <Slides>13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Arial Black</vt:lpstr>
      <vt:lpstr>Bebas Neue Bold</vt:lpstr>
      <vt:lpstr>Calibri</vt:lpstr>
      <vt:lpstr>Calibri Light</vt:lpstr>
      <vt:lpstr>1_Office Theme</vt:lpstr>
      <vt:lpstr>Office Theme</vt:lpstr>
      <vt:lpstr>Building Capacity to Increase Retention Rates for Girls and Women in Sport</vt:lpstr>
      <vt:lpstr>Gender Equality vs. Gender Equity</vt:lpstr>
      <vt:lpstr>Movement on Gender Equity</vt:lpstr>
      <vt:lpstr>Squash Ontario and CAAWS Working Together</vt:lpstr>
      <vt:lpstr>How Can Gender Equity Meet Organizational Priorities?</vt:lpstr>
      <vt:lpstr>PSO Athlete Data Comparison Nationally: 41% of girls aged 3 to 17 and 84% of women do not participate in sport </vt:lpstr>
      <vt:lpstr>PSO Coach, Official, Board Data Comparison Nationally: 29% of board members are women; 35% of certified coaches are women; 30% of officials are women </vt:lpstr>
      <vt:lpstr>Why Focus on Gender Equity?</vt:lpstr>
      <vt:lpstr>Squash Specific Gender Equity Gaps</vt:lpstr>
      <vt:lpstr>Squash Specific Gender Equity Next Steps</vt:lpstr>
      <vt:lpstr>Squash Specific Gender Equity Next Steps</vt:lpstr>
      <vt:lpstr>Promising Practices for Engaging Girls and Women</vt:lpstr>
      <vt:lpstr>Promising Practices for Engaging Girls and Women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 Temelini</dc:creator>
  <cp:lastModifiedBy>Squash Ontario</cp:lastModifiedBy>
  <cp:revision>251</cp:revision>
  <dcterms:created xsi:type="dcterms:W3CDTF">2018-04-24T17:03:02Z</dcterms:created>
  <dcterms:modified xsi:type="dcterms:W3CDTF">2019-06-18T14:26:00Z</dcterms:modified>
</cp:coreProperties>
</file>